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9"/>
  </p:notesMasterIdLst>
  <p:sldIdLst>
    <p:sldId id="275" r:id="rId2"/>
    <p:sldId id="332" r:id="rId3"/>
    <p:sldId id="668" r:id="rId4"/>
    <p:sldId id="703" r:id="rId5"/>
    <p:sldId id="704" r:id="rId6"/>
    <p:sldId id="672" r:id="rId7"/>
    <p:sldId id="705" r:id="rId8"/>
    <p:sldId id="706" r:id="rId9"/>
    <p:sldId id="708" r:id="rId10"/>
    <p:sldId id="709" r:id="rId11"/>
    <p:sldId id="710" r:id="rId12"/>
    <p:sldId id="711" r:id="rId13"/>
    <p:sldId id="707" r:id="rId14"/>
    <p:sldId id="712" r:id="rId15"/>
    <p:sldId id="714" r:id="rId16"/>
    <p:sldId id="716" r:id="rId17"/>
    <p:sldId id="717" r:id="rId18"/>
    <p:sldId id="715" r:id="rId19"/>
    <p:sldId id="718" r:id="rId20"/>
    <p:sldId id="719" r:id="rId21"/>
    <p:sldId id="720" r:id="rId22"/>
    <p:sldId id="726" r:id="rId23"/>
    <p:sldId id="725" r:id="rId24"/>
    <p:sldId id="724" r:id="rId25"/>
    <p:sldId id="721" r:id="rId26"/>
    <p:sldId id="723" r:id="rId27"/>
    <p:sldId id="722"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337">
          <p15:clr>
            <a:srgbClr val="A4A3A4"/>
          </p15:clr>
        </p15:guide>
        <p15:guide id="2" pos="33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0000"/>
    <a:srgbClr val="99CC00"/>
    <a:srgbClr val="BF5955"/>
    <a:srgbClr val="66FF33"/>
    <a:srgbClr val="1F3A59"/>
    <a:srgbClr val="052547"/>
    <a:srgbClr val="50667E"/>
    <a:srgbClr val="003399"/>
    <a:srgbClr val="FEFFFE"/>
    <a:srgbClr val="E83E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5"/>
    <p:restoredTop sz="94722"/>
  </p:normalViewPr>
  <p:slideViewPr>
    <p:cSldViewPr snapToGrid="0" snapToObjects="1">
      <p:cViewPr>
        <p:scale>
          <a:sx n="50" d="100"/>
          <a:sy n="50" d="100"/>
        </p:scale>
        <p:origin x="-776" y="-496"/>
      </p:cViewPr>
      <p:guideLst>
        <p:guide orient="horz" pos="3337"/>
        <p:guide pos="5873"/>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613D5-12FD-CF49-B1D2-0AEEB0E1F1F3}" type="datetimeFigureOut">
              <a:rPr kumimoji="1" lang="zh-CN" altLang="en-US" smtClean="0"/>
              <a:t>2020-11-16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D238A-32CE-EE40-BB24-BC138C77AEDC}" type="slidenum">
              <a:rPr kumimoji="1" lang="zh-CN" altLang="en-US" smtClean="0"/>
              <a:t>‹#›</a:t>
            </a:fld>
            <a:endParaRPr kumimoji="1" lang="zh-CN" altLang="en-US"/>
          </a:p>
        </p:txBody>
      </p:sp>
    </p:spTree>
    <p:extLst>
      <p:ext uri="{BB962C8B-B14F-4D97-AF65-F5344CB8AC3E}">
        <p14:creationId xmlns:p14="http://schemas.microsoft.com/office/powerpoint/2010/main" val="927206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14" name="文本占位符 50">
            <a:extLst>
              <a:ext uri="{FF2B5EF4-FFF2-40B4-BE49-F238E27FC236}">
                <a16:creationId xmlns="" xmlns:a16="http://schemas.microsoft.com/office/drawing/2014/main" id="{FFC82988-AC98-244F-B75B-A5D96F873D81}"/>
              </a:ext>
            </a:extLst>
          </p:cNvPr>
          <p:cNvSpPr>
            <a:spLocks noGrp="1"/>
          </p:cNvSpPr>
          <p:nvPr>
            <p:ph type="body" sz="quarter" idx="10" hasCustomPrompt="1"/>
          </p:nvPr>
        </p:nvSpPr>
        <p:spPr>
          <a:xfrm>
            <a:off x="1253502" y="1429680"/>
            <a:ext cx="6689770" cy="1319974"/>
          </a:xfrm>
        </p:spPr>
        <p:txBody>
          <a:bodyPr>
            <a:normAutofit/>
          </a:bodyPr>
          <a:lstStyle>
            <a:lvl1pPr marL="0" indent="0">
              <a:lnSpc>
                <a:spcPct val="100000"/>
              </a:lnSpc>
              <a:buNone/>
              <a:defRPr sz="3200" b="0" spc="300">
                <a:solidFill>
                  <a:schemeClr val="tx1"/>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北邮</a:t>
            </a:r>
            <a:r>
              <a:rPr kumimoji="1" lang="en-US" altLang="zh-CN" dirty="0"/>
              <a:t>&amp;</a:t>
            </a:r>
            <a:r>
              <a:rPr kumimoji="1" lang="zh-CN" altLang="en-US" dirty="0"/>
              <a:t>华为</a:t>
            </a:r>
            <a:endParaRPr kumimoji="1" lang="en-US" altLang="zh-CN" dirty="0"/>
          </a:p>
          <a:p>
            <a:pPr lvl="0"/>
            <a:r>
              <a:rPr kumimoji="1" lang="zh-CN" altLang="en-US" dirty="0"/>
              <a:t>第一期</a:t>
            </a:r>
            <a:r>
              <a:rPr kumimoji="1" lang="en-US" altLang="zh-CN" dirty="0"/>
              <a:t>XXXX</a:t>
            </a:r>
            <a:r>
              <a:rPr kumimoji="1" lang="zh-CN" altLang="en-US" dirty="0"/>
              <a:t>汇报</a:t>
            </a:r>
          </a:p>
        </p:txBody>
      </p:sp>
      <p:sp>
        <p:nvSpPr>
          <p:cNvPr id="15" name="Text Placeholder 7">
            <a:extLst>
              <a:ext uri="{FF2B5EF4-FFF2-40B4-BE49-F238E27FC236}">
                <a16:creationId xmlns="" xmlns:a16="http://schemas.microsoft.com/office/drawing/2014/main" id="{7F3DB8AC-5DE9-5548-8697-C9055F7FFCCB}"/>
              </a:ext>
            </a:extLst>
          </p:cNvPr>
          <p:cNvSpPr>
            <a:spLocks noGrp="1"/>
          </p:cNvSpPr>
          <p:nvPr>
            <p:ph type="body" sz="quarter" idx="11" hasCustomPrompt="1"/>
          </p:nvPr>
        </p:nvSpPr>
        <p:spPr>
          <a:xfrm>
            <a:off x="1336076" y="3669931"/>
            <a:ext cx="6535842" cy="1480457"/>
          </a:xfrm>
        </p:spPr>
        <p:txBody>
          <a:bodyPr lIns="0" tIns="0" rIns="0" bIns="0">
            <a:normAutofit/>
          </a:bodyPr>
          <a:lstStyle>
            <a:lvl1pPr marL="0" indent="0">
              <a:buNone/>
              <a:defRPr sz="1800"/>
            </a:lvl1pPr>
          </a:lstStyle>
          <a:p>
            <a:r>
              <a:rPr lang="zh-CN" altLang="en-US" dirty="0"/>
              <a:t>汇报人：</a:t>
            </a:r>
            <a:endParaRPr lang="en-US" altLang="zh-CN" dirty="0"/>
          </a:p>
          <a:p>
            <a:r>
              <a:rPr lang="zh-CN" altLang="en-US" dirty="0"/>
              <a:t>日期：</a:t>
            </a:r>
            <a:endParaRPr lang="en-US" dirty="0"/>
          </a:p>
        </p:txBody>
      </p:sp>
      <p:pic>
        <p:nvPicPr>
          <p:cNvPr id="17" name="图片 16">
            <a:extLst>
              <a:ext uri="{FF2B5EF4-FFF2-40B4-BE49-F238E27FC236}">
                <a16:creationId xmlns="" xmlns:a16="http://schemas.microsoft.com/office/drawing/2014/main" id="{2B936AF8-BF51-BC42-9F24-E90F4C464672}"/>
              </a:ext>
            </a:extLst>
          </p:cNvPr>
          <p:cNvPicPr>
            <a:picLocks noChangeAspect="1"/>
          </p:cNvPicPr>
          <p:nvPr userDrawn="1"/>
        </p:nvPicPr>
        <p:blipFill>
          <a:blip r:embed="rId4"/>
          <a:stretch>
            <a:fillRect/>
          </a:stretch>
        </p:blipFill>
        <p:spPr>
          <a:xfrm>
            <a:off x="10068075" y="6336530"/>
            <a:ext cx="1930165" cy="521470"/>
          </a:xfrm>
          <a:prstGeom prst="rect">
            <a:avLst/>
          </a:prstGeom>
        </p:spPr>
      </p:pic>
    </p:spTree>
    <p:extLst>
      <p:ext uri="{BB962C8B-B14F-4D97-AF65-F5344CB8AC3E}">
        <p14:creationId xmlns:p14="http://schemas.microsoft.com/office/powerpoint/2010/main" val="83392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多图">
    <p:spTree>
      <p:nvGrpSpPr>
        <p:cNvPr id="1" name=""/>
        <p:cNvGrpSpPr/>
        <p:nvPr/>
      </p:nvGrpSpPr>
      <p:grpSpPr>
        <a:xfrm>
          <a:off x="0" y="0"/>
          <a:ext cx="0" cy="0"/>
          <a:chOff x="0" y="0"/>
          <a:chExt cx="0" cy="0"/>
        </a:xfrm>
      </p:grpSpPr>
      <p:sp>
        <p:nvSpPr>
          <p:cNvPr id="8" name="图片占位符 7">
            <a:extLst>
              <a:ext uri="{FF2B5EF4-FFF2-40B4-BE49-F238E27FC236}">
                <a16:creationId xmlns="" xmlns:a16="http://schemas.microsoft.com/office/drawing/2014/main" id="{306074C6-4750-2A45-BDFC-3267D3D3A8CA}"/>
              </a:ext>
            </a:extLst>
          </p:cNvPr>
          <p:cNvSpPr>
            <a:spLocks noGrp="1"/>
          </p:cNvSpPr>
          <p:nvPr>
            <p:ph type="pic" sz="quarter" idx="13"/>
          </p:nvPr>
        </p:nvSpPr>
        <p:spPr>
          <a:xfrm>
            <a:off x="819726"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 xmlns:a16="http://schemas.microsoft.com/office/drawing/2014/main"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2020-11-16</a:t>
            </a:fld>
            <a:endParaRPr kumimoji="1" lang="zh-CN" altLang="en-US" dirty="0"/>
          </a:p>
        </p:txBody>
      </p:sp>
      <p:sp>
        <p:nvSpPr>
          <p:cNvPr id="10" name="灯片编号占位符 5">
            <a:extLst>
              <a:ext uri="{FF2B5EF4-FFF2-40B4-BE49-F238E27FC236}">
                <a16:creationId xmlns="" xmlns:a16="http://schemas.microsoft.com/office/drawing/2014/main"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 xmlns:a16="http://schemas.microsoft.com/office/drawing/2014/main"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 xmlns:a16="http://schemas.microsoft.com/office/drawing/2014/main"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 xmlns:a16="http://schemas.microsoft.com/office/drawing/2014/main"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 xmlns:a16="http://schemas.microsoft.com/office/drawing/2014/main"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 xmlns:a16="http://schemas.microsoft.com/office/drawing/2014/main"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 xmlns:a16="http://schemas.microsoft.com/office/drawing/2014/main"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 xmlns:a16="http://schemas.microsoft.com/office/drawing/2014/main"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 xmlns:a16="http://schemas.microsoft.com/office/drawing/2014/main"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5" name="图片占位符 7">
            <a:extLst>
              <a:ext uri="{FF2B5EF4-FFF2-40B4-BE49-F238E27FC236}">
                <a16:creationId xmlns="" xmlns:a16="http://schemas.microsoft.com/office/drawing/2014/main" id="{CB3D16A1-8EF3-044A-89D1-C318034D0C96}"/>
              </a:ext>
            </a:extLst>
          </p:cNvPr>
          <p:cNvSpPr>
            <a:spLocks noGrp="1"/>
          </p:cNvSpPr>
          <p:nvPr>
            <p:ph type="pic" sz="quarter" idx="17"/>
          </p:nvPr>
        </p:nvSpPr>
        <p:spPr>
          <a:xfrm>
            <a:off x="3568313"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图片占位符 7">
            <a:extLst>
              <a:ext uri="{FF2B5EF4-FFF2-40B4-BE49-F238E27FC236}">
                <a16:creationId xmlns="" xmlns:a16="http://schemas.microsoft.com/office/drawing/2014/main" id="{785AD733-7C05-4F40-B053-1EFB422E5299}"/>
              </a:ext>
            </a:extLst>
          </p:cNvPr>
          <p:cNvSpPr>
            <a:spLocks noGrp="1"/>
          </p:cNvSpPr>
          <p:nvPr>
            <p:ph type="pic" sz="quarter" idx="18"/>
          </p:nvPr>
        </p:nvSpPr>
        <p:spPr>
          <a:xfrm>
            <a:off x="6316900"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7" name="图片占位符 7">
            <a:extLst>
              <a:ext uri="{FF2B5EF4-FFF2-40B4-BE49-F238E27FC236}">
                <a16:creationId xmlns="" xmlns:a16="http://schemas.microsoft.com/office/drawing/2014/main" id="{DA9B1037-6CDD-254E-A61E-72CDF42EA0F4}"/>
              </a:ext>
            </a:extLst>
          </p:cNvPr>
          <p:cNvSpPr>
            <a:spLocks noGrp="1"/>
          </p:cNvSpPr>
          <p:nvPr>
            <p:ph type="pic" sz="quarter" idx="19"/>
          </p:nvPr>
        </p:nvSpPr>
        <p:spPr>
          <a:xfrm>
            <a:off x="9065486"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3" name="文本占位符 2">
            <a:extLst>
              <a:ext uri="{FF2B5EF4-FFF2-40B4-BE49-F238E27FC236}">
                <a16:creationId xmlns="" xmlns:a16="http://schemas.microsoft.com/office/drawing/2014/main" id="{C8A9BD5F-B4B5-F044-BF29-48C68F93FEA7}"/>
              </a:ext>
            </a:extLst>
          </p:cNvPr>
          <p:cNvSpPr>
            <a:spLocks noGrp="1"/>
          </p:cNvSpPr>
          <p:nvPr>
            <p:ph type="body" sz="quarter" idx="20" hasCustomPrompt="1"/>
          </p:nvPr>
        </p:nvSpPr>
        <p:spPr>
          <a:xfrm>
            <a:off x="819726"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8" name="文本占位符 2">
            <a:extLst>
              <a:ext uri="{FF2B5EF4-FFF2-40B4-BE49-F238E27FC236}">
                <a16:creationId xmlns="" xmlns:a16="http://schemas.microsoft.com/office/drawing/2014/main" id="{02A17045-A2BC-994D-96C1-C03807A3FD29}"/>
              </a:ext>
            </a:extLst>
          </p:cNvPr>
          <p:cNvSpPr>
            <a:spLocks noGrp="1"/>
          </p:cNvSpPr>
          <p:nvPr>
            <p:ph type="body" sz="quarter" idx="21" hasCustomPrompt="1"/>
          </p:nvPr>
        </p:nvSpPr>
        <p:spPr>
          <a:xfrm>
            <a:off x="3568313" y="1420611"/>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9" name="文本占位符 2">
            <a:extLst>
              <a:ext uri="{FF2B5EF4-FFF2-40B4-BE49-F238E27FC236}">
                <a16:creationId xmlns="" xmlns:a16="http://schemas.microsoft.com/office/drawing/2014/main" id="{A25E0834-E8EE-8848-A2A6-823A14A15E95}"/>
              </a:ext>
            </a:extLst>
          </p:cNvPr>
          <p:cNvSpPr>
            <a:spLocks noGrp="1"/>
          </p:cNvSpPr>
          <p:nvPr>
            <p:ph type="body" sz="quarter" idx="22" hasCustomPrompt="1"/>
          </p:nvPr>
        </p:nvSpPr>
        <p:spPr>
          <a:xfrm>
            <a:off x="6316900"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30" name="文本占位符 2">
            <a:extLst>
              <a:ext uri="{FF2B5EF4-FFF2-40B4-BE49-F238E27FC236}">
                <a16:creationId xmlns="" xmlns:a16="http://schemas.microsoft.com/office/drawing/2014/main" id="{64A1B8E1-0B58-B843-B23D-0871477A3F7E}"/>
              </a:ext>
            </a:extLst>
          </p:cNvPr>
          <p:cNvSpPr>
            <a:spLocks noGrp="1"/>
          </p:cNvSpPr>
          <p:nvPr>
            <p:ph type="body" sz="quarter" idx="23" hasCustomPrompt="1"/>
          </p:nvPr>
        </p:nvSpPr>
        <p:spPr>
          <a:xfrm>
            <a:off x="9065486" y="1420610"/>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Tree>
    <p:extLst>
      <p:ext uri="{BB962C8B-B14F-4D97-AF65-F5344CB8AC3E}">
        <p14:creationId xmlns:p14="http://schemas.microsoft.com/office/powerpoint/2010/main" val="611201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图片-2">
    <p:spTree>
      <p:nvGrpSpPr>
        <p:cNvPr id="1" name=""/>
        <p:cNvGrpSpPr/>
        <p:nvPr/>
      </p:nvGrpSpPr>
      <p:grpSpPr>
        <a:xfrm>
          <a:off x="0" y="0"/>
          <a:ext cx="0" cy="0"/>
          <a:chOff x="0" y="0"/>
          <a:chExt cx="0" cy="0"/>
        </a:xfrm>
      </p:grpSpPr>
      <p:sp>
        <p:nvSpPr>
          <p:cNvPr id="22" name="内容占位符 2">
            <a:extLst>
              <a:ext uri="{FF2B5EF4-FFF2-40B4-BE49-F238E27FC236}">
                <a16:creationId xmlns="" xmlns:a16="http://schemas.microsoft.com/office/drawing/2014/main" id="{FF7BABF4-43D8-2F4F-A4ED-C7E5587EE453}"/>
              </a:ext>
            </a:extLst>
          </p:cNvPr>
          <p:cNvSpPr>
            <a:spLocks noGrp="1"/>
          </p:cNvSpPr>
          <p:nvPr>
            <p:ph idx="1"/>
          </p:nvPr>
        </p:nvSpPr>
        <p:spPr>
          <a:xfrm>
            <a:off x="819729" y="4845275"/>
            <a:ext cx="10552543" cy="1331687"/>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 xmlns:a16="http://schemas.microsoft.com/office/drawing/2014/main" id="{A1CB9C66-E9C6-734F-82DE-A1EFCFFF292E}"/>
              </a:ext>
            </a:extLst>
          </p:cNvPr>
          <p:cNvSpPr>
            <a:spLocks noGrp="1"/>
          </p:cNvSpPr>
          <p:nvPr>
            <p:ph type="pic" sz="quarter" idx="13"/>
          </p:nvPr>
        </p:nvSpPr>
        <p:spPr>
          <a:xfrm>
            <a:off x="819730" y="1307912"/>
            <a:ext cx="3301199"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2020-11-16</a:t>
            </a:fld>
            <a:endParaRPr kumimoji="1" lang="zh-CN" altLang="en-US" dirty="0"/>
          </a:p>
        </p:txBody>
      </p:sp>
      <p:sp>
        <p:nvSpPr>
          <p:cNvPr id="27" name="灯片编号占位符 5">
            <a:extLst>
              <a:ext uri="{FF2B5EF4-FFF2-40B4-BE49-F238E27FC236}">
                <a16:creationId xmlns=""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4" name="图片占位符 7">
            <a:extLst>
              <a:ext uri="{FF2B5EF4-FFF2-40B4-BE49-F238E27FC236}">
                <a16:creationId xmlns="" xmlns:a16="http://schemas.microsoft.com/office/drawing/2014/main" id="{C57A569A-6ABE-7C4E-98CF-112822FD91FB}"/>
              </a:ext>
            </a:extLst>
          </p:cNvPr>
          <p:cNvSpPr>
            <a:spLocks noGrp="1"/>
          </p:cNvSpPr>
          <p:nvPr>
            <p:ph type="pic" sz="quarter" idx="15"/>
          </p:nvPr>
        </p:nvSpPr>
        <p:spPr>
          <a:xfrm>
            <a:off x="8071072" y="1307911"/>
            <a:ext cx="3301200"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 name="矩形 1">
            <a:extLst>
              <a:ext uri="{FF2B5EF4-FFF2-40B4-BE49-F238E27FC236}">
                <a16:creationId xmlns="" xmlns:a16="http://schemas.microsoft.com/office/drawing/2014/main" id="{ED62826A-4640-9D4B-9064-229E8626870F}"/>
              </a:ext>
            </a:extLst>
          </p:cNvPr>
          <p:cNvSpPr/>
          <p:nvPr userDrawn="1"/>
        </p:nvSpPr>
        <p:spPr>
          <a:xfrm>
            <a:off x="4120929" y="1302650"/>
            <a:ext cx="3950143" cy="3300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28071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页-有页眉页脚">
    <p:spTree>
      <p:nvGrpSpPr>
        <p:cNvPr id="1" name=""/>
        <p:cNvGrpSpPr/>
        <p:nvPr/>
      </p:nvGrpSpPr>
      <p:grpSpPr>
        <a:xfrm>
          <a:off x="0" y="0"/>
          <a:ext cx="0" cy="0"/>
          <a:chOff x="0" y="0"/>
          <a:chExt cx="0" cy="0"/>
        </a:xfrm>
      </p:grpSpPr>
      <p:sp>
        <p:nvSpPr>
          <p:cNvPr id="26" name="日期占位符 3">
            <a:extLst>
              <a:ext uri="{FF2B5EF4-FFF2-40B4-BE49-F238E27FC236}">
                <a16:creationId xmlns=""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2020-11-16</a:t>
            </a:fld>
            <a:endParaRPr kumimoji="1" lang="zh-CN" altLang="en-US" dirty="0"/>
          </a:p>
        </p:txBody>
      </p:sp>
      <p:sp>
        <p:nvSpPr>
          <p:cNvPr id="27" name="灯片编号占位符 5">
            <a:extLst>
              <a:ext uri="{FF2B5EF4-FFF2-40B4-BE49-F238E27FC236}">
                <a16:creationId xmlns=""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219625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4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45F1158-B1AA-8F41-AF0A-FEA0EC1874AC}"/>
              </a:ext>
            </a:extLst>
          </p:cNvPr>
          <p:cNvSpPr>
            <a:spLocks noGrp="1"/>
          </p:cNvSpPr>
          <p:nvPr>
            <p:ph type="title" hasCustomPrompt="1"/>
          </p:nvPr>
        </p:nvSpPr>
        <p:spPr>
          <a:xfrm>
            <a:off x="618969" y="1467870"/>
            <a:ext cx="4747358" cy="2816080"/>
          </a:xfrm>
          <a:prstGeom prst="rect">
            <a:avLst/>
          </a:prstGeom>
        </p:spPr>
        <p:txBody>
          <a:bodyPr vert="horz" lIns="91440" tIns="45720" rIns="91440" bIns="45720" rtlCol="0" anchor="t">
            <a:normAutofit/>
          </a:bodyPr>
          <a:lstStyle>
            <a:lvl1pPr>
              <a:defRPr sz="540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 xmlns:a16="http://schemas.microsoft.com/office/drawing/2014/main"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3676" y="4831652"/>
            <a:ext cx="1875600" cy="405914"/>
          </a:xfrm>
          <a:prstGeom prst="rect">
            <a:avLst/>
          </a:prstGeom>
        </p:spPr>
      </p:pic>
      <p:sp>
        <p:nvSpPr>
          <p:cNvPr id="7" name="矩形 6"/>
          <p:cNvSpPr/>
          <p:nvPr userDrawn="1"/>
        </p:nvSpPr>
        <p:spPr>
          <a:xfrm>
            <a:off x="0" y="4831652"/>
            <a:ext cx="12192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606473"/>
            <a:ext cx="12192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 xmlns:a16="http://schemas.microsoft.com/office/drawing/2014/main" id="{2B936AF8-BF51-BC42-9F24-E90F4C464672}"/>
              </a:ext>
            </a:extLst>
          </p:cNvPr>
          <p:cNvPicPr>
            <a:picLocks noChangeAspect="1"/>
          </p:cNvPicPr>
          <p:nvPr userDrawn="1"/>
        </p:nvPicPr>
        <p:blipFill>
          <a:blip r:embed="rId3"/>
          <a:stretch>
            <a:fillRect/>
          </a:stretch>
        </p:blipFill>
        <p:spPr>
          <a:xfrm>
            <a:off x="9849276" y="6232236"/>
            <a:ext cx="1930165" cy="521470"/>
          </a:xfrm>
          <a:prstGeom prst="rect">
            <a:avLst/>
          </a:prstGeom>
        </p:spPr>
      </p:pic>
    </p:spTree>
    <p:extLst>
      <p:ext uri="{BB962C8B-B14F-4D97-AF65-F5344CB8AC3E}">
        <p14:creationId xmlns:p14="http://schemas.microsoft.com/office/powerpoint/2010/main" val="3829540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 xmlns:a16="http://schemas.microsoft.com/office/drawing/2014/main" id="{6A21DB9C-A047-5C42-8683-35B03A3D6511}"/>
              </a:ext>
            </a:extLst>
          </p:cNvPr>
          <p:cNvSpPr/>
          <p:nvPr userDrawn="1"/>
        </p:nvSpPr>
        <p:spPr>
          <a:xfrm rot="18900000">
            <a:off x="1764630"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 xmlns:a16="http://schemas.microsoft.com/office/drawing/2014/main" id="{D81DC87D-D7FF-AD46-9B9D-044835834035}"/>
              </a:ext>
            </a:extLst>
          </p:cNvPr>
          <p:cNvSpPr>
            <a:spLocks noGrp="1"/>
          </p:cNvSpPr>
          <p:nvPr>
            <p:ph type="body" sz="quarter" idx="14" hasCustomPrompt="1"/>
          </p:nvPr>
        </p:nvSpPr>
        <p:spPr>
          <a:xfrm>
            <a:off x="1718711"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 xmlns:a16="http://schemas.microsoft.com/office/drawing/2014/main" id="{14C5B5DF-BF5E-7247-BEA3-5CAA1291E735}"/>
              </a:ext>
            </a:extLst>
          </p:cNvPr>
          <p:cNvSpPr>
            <a:spLocks noGrp="1"/>
          </p:cNvSpPr>
          <p:nvPr>
            <p:ph type="body" sz="quarter" idx="18" hasCustomPrompt="1"/>
          </p:nvPr>
        </p:nvSpPr>
        <p:spPr>
          <a:xfrm>
            <a:off x="171871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 xmlns:a16="http://schemas.microsoft.com/office/drawing/2014/main" id="{5D43FBC4-C7A6-D24A-ABD3-F6B0236C7963}"/>
              </a:ext>
            </a:extLst>
          </p:cNvPr>
          <p:cNvSpPr>
            <a:spLocks noGrp="1"/>
          </p:cNvSpPr>
          <p:nvPr>
            <p:ph type="body" sz="quarter" idx="19" hasCustomPrompt="1"/>
          </p:nvPr>
        </p:nvSpPr>
        <p:spPr>
          <a:xfrm>
            <a:off x="171871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 xmlns:a16="http://schemas.microsoft.com/office/drawing/2014/main" id="{2DE1AA57-857B-7749-A3CF-03D6FE8A18F4}"/>
              </a:ext>
            </a:extLst>
          </p:cNvPr>
          <p:cNvSpPr/>
          <p:nvPr userDrawn="1"/>
        </p:nvSpPr>
        <p:spPr>
          <a:xfrm rot="18900000">
            <a:off x="5189366" y="2621775"/>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 xmlns:a16="http://schemas.microsoft.com/office/drawing/2014/main" id="{E79E1634-C154-6F42-9BF5-9DC55C7E609B}"/>
              </a:ext>
            </a:extLst>
          </p:cNvPr>
          <p:cNvSpPr>
            <a:spLocks noGrp="1"/>
          </p:cNvSpPr>
          <p:nvPr>
            <p:ph type="body" sz="quarter" idx="20" hasCustomPrompt="1"/>
          </p:nvPr>
        </p:nvSpPr>
        <p:spPr>
          <a:xfrm>
            <a:off x="5143447"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 xmlns:a16="http://schemas.microsoft.com/office/drawing/2014/main" id="{699BFE45-B39B-874F-A80B-092992FD5A58}"/>
              </a:ext>
            </a:extLst>
          </p:cNvPr>
          <p:cNvSpPr>
            <a:spLocks noGrp="1"/>
          </p:cNvSpPr>
          <p:nvPr>
            <p:ph type="body" sz="quarter" idx="21" hasCustomPrompt="1"/>
          </p:nvPr>
        </p:nvSpPr>
        <p:spPr>
          <a:xfrm>
            <a:off x="5143447"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 xmlns:a16="http://schemas.microsoft.com/office/drawing/2014/main" id="{6F2B2D86-5038-B846-BE3B-75D8AD4D1758}"/>
              </a:ext>
            </a:extLst>
          </p:cNvPr>
          <p:cNvSpPr>
            <a:spLocks noGrp="1"/>
          </p:cNvSpPr>
          <p:nvPr>
            <p:ph type="body" sz="quarter" idx="22" hasCustomPrompt="1"/>
          </p:nvPr>
        </p:nvSpPr>
        <p:spPr>
          <a:xfrm>
            <a:off x="5143447"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 xmlns:a16="http://schemas.microsoft.com/office/drawing/2014/main" id="{70142FA7-976A-5744-BA3A-E9343E2130AA}"/>
              </a:ext>
            </a:extLst>
          </p:cNvPr>
          <p:cNvSpPr/>
          <p:nvPr userDrawn="1"/>
        </p:nvSpPr>
        <p:spPr>
          <a:xfrm rot="18900000">
            <a:off x="8526915"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 xmlns:a16="http://schemas.microsoft.com/office/drawing/2014/main" id="{2B8DCAE3-753F-9642-B93E-166D1C677447}"/>
              </a:ext>
            </a:extLst>
          </p:cNvPr>
          <p:cNvSpPr>
            <a:spLocks noGrp="1"/>
          </p:cNvSpPr>
          <p:nvPr>
            <p:ph type="body" sz="quarter" idx="23" hasCustomPrompt="1"/>
          </p:nvPr>
        </p:nvSpPr>
        <p:spPr>
          <a:xfrm>
            <a:off x="8480996"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 xmlns:a16="http://schemas.microsoft.com/office/drawing/2014/main" id="{8AB71BBB-5072-A84B-BB57-824CEE38F36E}"/>
              </a:ext>
            </a:extLst>
          </p:cNvPr>
          <p:cNvSpPr>
            <a:spLocks noGrp="1"/>
          </p:cNvSpPr>
          <p:nvPr>
            <p:ph type="body" sz="quarter" idx="24" hasCustomPrompt="1"/>
          </p:nvPr>
        </p:nvSpPr>
        <p:spPr>
          <a:xfrm>
            <a:off x="8480996"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 xmlns:a16="http://schemas.microsoft.com/office/drawing/2014/main" id="{500CB88C-5CD9-D04F-B1A4-63F8206607CB}"/>
              </a:ext>
            </a:extLst>
          </p:cNvPr>
          <p:cNvSpPr>
            <a:spLocks noGrp="1"/>
          </p:cNvSpPr>
          <p:nvPr>
            <p:ph type="body" sz="quarter" idx="25" hasCustomPrompt="1"/>
          </p:nvPr>
        </p:nvSpPr>
        <p:spPr>
          <a:xfrm>
            <a:off x="848099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Tree>
    <p:extLst>
      <p:ext uri="{BB962C8B-B14F-4D97-AF65-F5344CB8AC3E}">
        <p14:creationId xmlns:p14="http://schemas.microsoft.com/office/powerpoint/2010/main" val="934769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 xmlns:a16="http://schemas.microsoft.com/office/drawing/2014/main" id="{6A21DB9C-A047-5C42-8683-35B03A3D6511}"/>
              </a:ext>
            </a:extLst>
          </p:cNvPr>
          <p:cNvSpPr/>
          <p:nvPr userDrawn="1"/>
        </p:nvSpPr>
        <p:spPr>
          <a:xfrm rot="18900000">
            <a:off x="13164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 xmlns:a16="http://schemas.microsoft.com/office/drawing/2014/main" id="{D81DC87D-D7FF-AD46-9B9D-044835834035}"/>
              </a:ext>
            </a:extLst>
          </p:cNvPr>
          <p:cNvSpPr>
            <a:spLocks noGrp="1"/>
          </p:cNvSpPr>
          <p:nvPr>
            <p:ph type="body" sz="quarter" idx="14" hasCustomPrompt="1"/>
          </p:nvPr>
        </p:nvSpPr>
        <p:spPr>
          <a:xfrm>
            <a:off x="12705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 xmlns:a16="http://schemas.microsoft.com/office/drawing/2014/main" id="{14C5B5DF-BF5E-7247-BEA3-5CAA1291E735}"/>
              </a:ext>
            </a:extLst>
          </p:cNvPr>
          <p:cNvSpPr>
            <a:spLocks noGrp="1"/>
          </p:cNvSpPr>
          <p:nvPr>
            <p:ph type="body" sz="quarter" idx="18" hasCustomPrompt="1"/>
          </p:nvPr>
        </p:nvSpPr>
        <p:spPr>
          <a:xfrm>
            <a:off x="1270512"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 xmlns:a16="http://schemas.microsoft.com/office/drawing/2014/main" id="{5D43FBC4-C7A6-D24A-ABD3-F6B0236C7963}"/>
              </a:ext>
            </a:extLst>
          </p:cNvPr>
          <p:cNvSpPr>
            <a:spLocks noGrp="1"/>
          </p:cNvSpPr>
          <p:nvPr>
            <p:ph type="body" sz="quarter" idx="19" hasCustomPrompt="1"/>
          </p:nvPr>
        </p:nvSpPr>
        <p:spPr>
          <a:xfrm>
            <a:off x="12705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 xmlns:a16="http://schemas.microsoft.com/office/drawing/2014/main" id="{2DE1AA57-857B-7749-A3CF-03D6FE8A18F4}"/>
              </a:ext>
            </a:extLst>
          </p:cNvPr>
          <p:cNvSpPr/>
          <p:nvPr userDrawn="1"/>
        </p:nvSpPr>
        <p:spPr>
          <a:xfrm rot="18900000">
            <a:off x="387168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 xmlns:a16="http://schemas.microsoft.com/office/drawing/2014/main" id="{E79E1634-C154-6F42-9BF5-9DC55C7E609B}"/>
              </a:ext>
            </a:extLst>
          </p:cNvPr>
          <p:cNvSpPr>
            <a:spLocks noGrp="1"/>
          </p:cNvSpPr>
          <p:nvPr>
            <p:ph type="body" sz="quarter" idx="20" hasCustomPrompt="1"/>
          </p:nvPr>
        </p:nvSpPr>
        <p:spPr>
          <a:xfrm>
            <a:off x="382576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 xmlns:a16="http://schemas.microsoft.com/office/drawing/2014/main" id="{699BFE45-B39B-874F-A80B-092992FD5A58}"/>
              </a:ext>
            </a:extLst>
          </p:cNvPr>
          <p:cNvSpPr>
            <a:spLocks noGrp="1"/>
          </p:cNvSpPr>
          <p:nvPr>
            <p:ph type="body" sz="quarter" idx="21" hasCustomPrompt="1"/>
          </p:nvPr>
        </p:nvSpPr>
        <p:spPr>
          <a:xfrm>
            <a:off x="3825762"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 xmlns:a16="http://schemas.microsoft.com/office/drawing/2014/main" id="{6F2B2D86-5038-B846-BE3B-75D8AD4D1758}"/>
              </a:ext>
            </a:extLst>
          </p:cNvPr>
          <p:cNvSpPr>
            <a:spLocks noGrp="1"/>
          </p:cNvSpPr>
          <p:nvPr>
            <p:ph type="body" sz="quarter" idx="22" hasCustomPrompt="1"/>
          </p:nvPr>
        </p:nvSpPr>
        <p:spPr>
          <a:xfrm>
            <a:off x="382576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 xmlns:a16="http://schemas.microsoft.com/office/drawing/2014/main" id="{70142FA7-976A-5744-BA3A-E9343E2130AA}"/>
              </a:ext>
            </a:extLst>
          </p:cNvPr>
          <p:cNvSpPr/>
          <p:nvPr userDrawn="1"/>
        </p:nvSpPr>
        <p:spPr>
          <a:xfrm rot="18900000">
            <a:off x="8982180"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 xmlns:a16="http://schemas.microsoft.com/office/drawing/2014/main" id="{2B8DCAE3-753F-9642-B93E-166D1C677447}"/>
              </a:ext>
            </a:extLst>
          </p:cNvPr>
          <p:cNvSpPr>
            <a:spLocks noGrp="1"/>
          </p:cNvSpPr>
          <p:nvPr>
            <p:ph type="body" sz="quarter" idx="23" hasCustomPrompt="1"/>
          </p:nvPr>
        </p:nvSpPr>
        <p:spPr>
          <a:xfrm>
            <a:off x="8936261"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 xmlns:a16="http://schemas.microsoft.com/office/drawing/2014/main" id="{8AB71BBB-5072-A84B-BB57-824CEE38F36E}"/>
              </a:ext>
            </a:extLst>
          </p:cNvPr>
          <p:cNvSpPr>
            <a:spLocks noGrp="1"/>
          </p:cNvSpPr>
          <p:nvPr>
            <p:ph type="body" sz="quarter" idx="24" hasCustomPrompt="1"/>
          </p:nvPr>
        </p:nvSpPr>
        <p:spPr>
          <a:xfrm>
            <a:off x="893626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 xmlns:a16="http://schemas.microsoft.com/office/drawing/2014/main" id="{500CB88C-5CD9-D04F-B1A4-63F8206607CB}"/>
              </a:ext>
            </a:extLst>
          </p:cNvPr>
          <p:cNvSpPr>
            <a:spLocks noGrp="1"/>
          </p:cNvSpPr>
          <p:nvPr>
            <p:ph type="body" sz="quarter" idx="25" hasCustomPrompt="1"/>
          </p:nvPr>
        </p:nvSpPr>
        <p:spPr>
          <a:xfrm>
            <a:off x="893626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 xmlns:a16="http://schemas.microsoft.com/office/drawing/2014/main" id="{1B07D63A-D753-A247-8BD6-3A088FBCAD7D}"/>
              </a:ext>
            </a:extLst>
          </p:cNvPr>
          <p:cNvSpPr/>
          <p:nvPr userDrawn="1"/>
        </p:nvSpPr>
        <p:spPr>
          <a:xfrm rot="18900000">
            <a:off x="64269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 xmlns:a16="http://schemas.microsoft.com/office/drawing/2014/main" id="{B1A0EF8A-964C-5641-8D7B-4423841E5452}"/>
              </a:ext>
            </a:extLst>
          </p:cNvPr>
          <p:cNvSpPr>
            <a:spLocks noGrp="1"/>
          </p:cNvSpPr>
          <p:nvPr>
            <p:ph type="body" sz="quarter" idx="26" hasCustomPrompt="1"/>
          </p:nvPr>
        </p:nvSpPr>
        <p:spPr>
          <a:xfrm>
            <a:off x="63810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 xmlns:a16="http://schemas.microsoft.com/office/drawing/2014/main" id="{83039C52-CFB3-7D41-9C65-FB635301703C}"/>
              </a:ext>
            </a:extLst>
          </p:cNvPr>
          <p:cNvSpPr>
            <a:spLocks noGrp="1"/>
          </p:cNvSpPr>
          <p:nvPr>
            <p:ph type="body" sz="quarter" idx="27" hasCustomPrompt="1"/>
          </p:nvPr>
        </p:nvSpPr>
        <p:spPr>
          <a:xfrm>
            <a:off x="6381012" y="3535672"/>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34" name="文本占位符 28">
            <a:extLst>
              <a:ext uri="{FF2B5EF4-FFF2-40B4-BE49-F238E27FC236}">
                <a16:creationId xmlns="" xmlns:a16="http://schemas.microsoft.com/office/drawing/2014/main" id="{DC7F136A-C920-7A44-8EB1-B12A337B46B5}"/>
              </a:ext>
            </a:extLst>
          </p:cNvPr>
          <p:cNvSpPr>
            <a:spLocks noGrp="1"/>
          </p:cNvSpPr>
          <p:nvPr>
            <p:ph type="body" sz="quarter" idx="28" hasCustomPrompt="1"/>
          </p:nvPr>
        </p:nvSpPr>
        <p:spPr>
          <a:xfrm>
            <a:off x="63810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263282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 xmlns:a16="http://schemas.microsoft.com/office/drawing/2014/main" id="{6A21DB9C-A047-5C42-8683-35B03A3D6511}"/>
              </a:ext>
            </a:extLst>
          </p:cNvPr>
          <p:cNvSpPr/>
          <p:nvPr userDrawn="1"/>
        </p:nvSpPr>
        <p:spPr>
          <a:xfrm rot="18900000">
            <a:off x="946425"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 xmlns:a16="http://schemas.microsoft.com/office/drawing/2014/main" id="{D81DC87D-D7FF-AD46-9B9D-044835834035}"/>
              </a:ext>
            </a:extLst>
          </p:cNvPr>
          <p:cNvSpPr>
            <a:spLocks noGrp="1"/>
          </p:cNvSpPr>
          <p:nvPr>
            <p:ph type="body" sz="quarter" idx="14" hasCustomPrompt="1"/>
          </p:nvPr>
        </p:nvSpPr>
        <p:spPr>
          <a:xfrm>
            <a:off x="900506"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 xmlns:a16="http://schemas.microsoft.com/office/drawing/2014/main" id="{14C5B5DF-BF5E-7247-BEA3-5CAA1291E735}"/>
              </a:ext>
            </a:extLst>
          </p:cNvPr>
          <p:cNvSpPr>
            <a:spLocks noGrp="1"/>
          </p:cNvSpPr>
          <p:nvPr>
            <p:ph type="body" sz="quarter" idx="18" hasCustomPrompt="1"/>
          </p:nvPr>
        </p:nvSpPr>
        <p:spPr>
          <a:xfrm>
            <a:off x="900506"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0" name="文本占位符 28">
            <a:extLst>
              <a:ext uri="{FF2B5EF4-FFF2-40B4-BE49-F238E27FC236}">
                <a16:creationId xmlns="" xmlns:a16="http://schemas.microsoft.com/office/drawing/2014/main" id="{5D43FBC4-C7A6-D24A-ABD3-F6B0236C7963}"/>
              </a:ext>
            </a:extLst>
          </p:cNvPr>
          <p:cNvSpPr>
            <a:spLocks noGrp="1"/>
          </p:cNvSpPr>
          <p:nvPr>
            <p:ph type="body" sz="quarter" idx="19" hasCustomPrompt="1"/>
          </p:nvPr>
        </p:nvSpPr>
        <p:spPr>
          <a:xfrm>
            <a:off x="90050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 xmlns:a16="http://schemas.microsoft.com/office/drawing/2014/main" id="{2DE1AA57-857B-7749-A3CF-03D6FE8A18F4}"/>
              </a:ext>
            </a:extLst>
          </p:cNvPr>
          <p:cNvSpPr/>
          <p:nvPr userDrawn="1"/>
        </p:nvSpPr>
        <p:spPr>
          <a:xfrm rot="18900000">
            <a:off x="3140204"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 xmlns:a16="http://schemas.microsoft.com/office/drawing/2014/main" id="{E79E1634-C154-6F42-9BF5-9DC55C7E609B}"/>
              </a:ext>
            </a:extLst>
          </p:cNvPr>
          <p:cNvSpPr>
            <a:spLocks noGrp="1"/>
          </p:cNvSpPr>
          <p:nvPr>
            <p:ph type="body" sz="quarter" idx="20" hasCustomPrompt="1"/>
          </p:nvPr>
        </p:nvSpPr>
        <p:spPr>
          <a:xfrm>
            <a:off x="3094285"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 xmlns:a16="http://schemas.microsoft.com/office/drawing/2014/main" id="{699BFE45-B39B-874F-A80B-092992FD5A58}"/>
              </a:ext>
            </a:extLst>
          </p:cNvPr>
          <p:cNvSpPr>
            <a:spLocks noGrp="1"/>
          </p:cNvSpPr>
          <p:nvPr>
            <p:ph type="body" sz="quarter" idx="21" hasCustomPrompt="1"/>
          </p:nvPr>
        </p:nvSpPr>
        <p:spPr>
          <a:xfrm>
            <a:off x="3094285" y="3535671"/>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4" name="文本占位符 28">
            <a:extLst>
              <a:ext uri="{FF2B5EF4-FFF2-40B4-BE49-F238E27FC236}">
                <a16:creationId xmlns="" xmlns:a16="http://schemas.microsoft.com/office/drawing/2014/main" id="{6F2B2D86-5038-B846-BE3B-75D8AD4D1758}"/>
              </a:ext>
            </a:extLst>
          </p:cNvPr>
          <p:cNvSpPr>
            <a:spLocks noGrp="1"/>
          </p:cNvSpPr>
          <p:nvPr>
            <p:ph type="body" sz="quarter" idx="22" hasCustomPrompt="1"/>
          </p:nvPr>
        </p:nvSpPr>
        <p:spPr>
          <a:xfrm>
            <a:off x="3094285"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 xmlns:a16="http://schemas.microsoft.com/office/drawing/2014/main" id="{70142FA7-976A-5744-BA3A-E9343E2130AA}"/>
              </a:ext>
            </a:extLst>
          </p:cNvPr>
          <p:cNvSpPr/>
          <p:nvPr userDrawn="1"/>
        </p:nvSpPr>
        <p:spPr>
          <a:xfrm rot="18900000">
            <a:off x="972154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 xmlns:a16="http://schemas.microsoft.com/office/drawing/2014/main" id="{2B8DCAE3-753F-9642-B93E-166D1C677447}"/>
              </a:ext>
            </a:extLst>
          </p:cNvPr>
          <p:cNvSpPr>
            <a:spLocks noGrp="1"/>
          </p:cNvSpPr>
          <p:nvPr>
            <p:ph type="body" sz="quarter" idx="23" hasCustomPrompt="1"/>
          </p:nvPr>
        </p:nvSpPr>
        <p:spPr>
          <a:xfrm>
            <a:off x="967562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 xmlns:a16="http://schemas.microsoft.com/office/drawing/2014/main" id="{8AB71BBB-5072-A84B-BB57-824CEE38F36E}"/>
              </a:ext>
            </a:extLst>
          </p:cNvPr>
          <p:cNvSpPr>
            <a:spLocks noGrp="1"/>
          </p:cNvSpPr>
          <p:nvPr>
            <p:ph type="body" sz="quarter" idx="24" hasCustomPrompt="1"/>
          </p:nvPr>
        </p:nvSpPr>
        <p:spPr>
          <a:xfrm>
            <a:off x="9675624"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8" name="文本占位符 28">
            <a:extLst>
              <a:ext uri="{FF2B5EF4-FFF2-40B4-BE49-F238E27FC236}">
                <a16:creationId xmlns="" xmlns:a16="http://schemas.microsoft.com/office/drawing/2014/main" id="{500CB88C-5CD9-D04F-B1A4-63F8206607CB}"/>
              </a:ext>
            </a:extLst>
          </p:cNvPr>
          <p:cNvSpPr>
            <a:spLocks noGrp="1"/>
          </p:cNvSpPr>
          <p:nvPr>
            <p:ph type="body" sz="quarter" idx="25" hasCustomPrompt="1"/>
          </p:nvPr>
        </p:nvSpPr>
        <p:spPr>
          <a:xfrm>
            <a:off x="967562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 xmlns:a16="http://schemas.microsoft.com/office/drawing/2014/main" id="{1B07D63A-D753-A247-8BD6-3A088FBCAD7D}"/>
              </a:ext>
            </a:extLst>
          </p:cNvPr>
          <p:cNvSpPr/>
          <p:nvPr userDrawn="1"/>
        </p:nvSpPr>
        <p:spPr>
          <a:xfrm rot="18900000">
            <a:off x="533398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 xmlns:a16="http://schemas.microsoft.com/office/drawing/2014/main" id="{B1A0EF8A-964C-5641-8D7B-4423841E5452}"/>
              </a:ext>
            </a:extLst>
          </p:cNvPr>
          <p:cNvSpPr>
            <a:spLocks noGrp="1"/>
          </p:cNvSpPr>
          <p:nvPr>
            <p:ph type="body" sz="quarter" idx="26" hasCustomPrompt="1"/>
          </p:nvPr>
        </p:nvSpPr>
        <p:spPr>
          <a:xfrm>
            <a:off x="528806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 xmlns:a16="http://schemas.microsoft.com/office/drawing/2014/main" id="{83039C52-CFB3-7D41-9C65-FB635301703C}"/>
              </a:ext>
            </a:extLst>
          </p:cNvPr>
          <p:cNvSpPr>
            <a:spLocks noGrp="1"/>
          </p:cNvSpPr>
          <p:nvPr>
            <p:ph type="body" sz="quarter" idx="27" hasCustomPrompt="1"/>
          </p:nvPr>
        </p:nvSpPr>
        <p:spPr>
          <a:xfrm>
            <a:off x="5288064" y="3535672"/>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4" name="文本占位符 28">
            <a:extLst>
              <a:ext uri="{FF2B5EF4-FFF2-40B4-BE49-F238E27FC236}">
                <a16:creationId xmlns="" xmlns:a16="http://schemas.microsoft.com/office/drawing/2014/main" id="{DC7F136A-C920-7A44-8EB1-B12A337B46B5}"/>
              </a:ext>
            </a:extLst>
          </p:cNvPr>
          <p:cNvSpPr>
            <a:spLocks noGrp="1"/>
          </p:cNvSpPr>
          <p:nvPr>
            <p:ph type="body" sz="quarter" idx="28" hasCustomPrompt="1"/>
          </p:nvPr>
        </p:nvSpPr>
        <p:spPr>
          <a:xfrm>
            <a:off x="528806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35" name="圆角矩形 34">
            <a:extLst>
              <a:ext uri="{FF2B5EF4-FFF2-40B4-BE49-F238E27FC236}">
                <a16:creationId xmlns="" xmlns:a16="http://schemas.microsoft.com/office/drawing/2014/main" id="{C48B46EA-F484-024D-AECD-29B97675B109}"/>
              </a:ext>
            </a:extLst>
          </p:cNvPr>
          <p:cNvSpPr/>
          <p:nvPr userDrawn="1"/>
        </p:nvSpPr>
        <p:spPr>
          <a:xfrm rot="18900000">
            <a:off x="7527762" y="2621777"/>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占位符 17">
            <a:extLst>
              <a:ext uri="{FF2B5EF4-FFF2-40B4-BE49-F238E27FC236}">
                <a16:creationId xmlns="" xmlns:a16="http://schemas.microsoft.com/office/drawing/2014/main" id="{A355EE99-EE1C-2C4E-B99A-ADE671196C55}"/>
              </a:ext>
            </a:extLst>
          </p:cNvPr>
          <p:cNvSpPr>
            <a:spLocks noGrp="1"/>
          </p:cNvSpPr>
          <p:nvPr>
            <p:ph type="body" sz="quarter" idx="29" hasCustomPrompt="1"/>
          </p:nvPr>
        </p:nvSpPr>
        <p:spPr>
          <a:xfrm>
            <a:off x="7481843" y="2753333"/>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7" name="文本占位符 28">
            <a:extLst>
              <a:ext uri="{FF2B5EF4-FFF2-40B4-BE49-F238E27FC236}">
                <a16:creationId xmlns="" xmlns:a16="http://schemas.microsoft.com/office/drawing/2014/main" id="{313E327F-AC61-CD43-93FB-EC3F3B0B02B3}"/>
              </a:ext>
            </a:extLst>
          </p:cNvPr>
          <p:cNvSpPr>
            <a:spLocks noGrp="1"/>
          </p:cNvSpPr>
          <p:nvPr>
            <p:ph type="body" sz="quarter" idx="30" hasCustomPrompt="1"/>
          </p:nvPr>
        </p:nvSpPr>
        <p:spPr>
          <a:xfrm>
            <a:off x="7481843" y="3535673"/>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8" name="文本占位符 28">
            <a:extLst>
              <a:ext uri="{FF2B5EF4-FFF2-40B4-BE49-F238E27FC236}">
                <a16:creationId xmlns="" xmlns:a16="http://schemas.microsoft.com/office/drawing/2014/main" id="{88F8F822-161A-0844-BF7A-F9302D0FA28F}"/>
              </a:ext>
            </a:extLst>
          </p:cNvPr>
          <p:cNvSpPr>
            <a:spLocks noGrp="1"/>
          </p:cNvSpPr>
          <p:nvPr>
            <p:ph type="body" sz="quarter" idx="31" hasCustomPrompt="1"/>
          </p:nvPr>
        </p:nvSpPr>
        <p:spPr>
          <a:xfrm>
            <a:off x="7481843"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3290870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tile tx="0" ty="-1016000" sx="100000" sy="100000" flip="none" algn="tl"/>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41" name="矩形 40">
            <a:extLst>
              <a:ext uri="{FF2B5EF4-FFF2-40B4-BE49-F238E27FC236}">
                <a16:creationId xmlns="" xmlns:a16="http://schemas.microsoft.com/office/drawing/2014/main" id="{33F9B6D6-9B47-1546-B0A5-C9F3DA4C6233}"/>
              </a:ext>
            </a:extLst>
          </p:cNvPr>
          <p:cNvSpPr/>
          <p:nvPr userDrawn="1"/>
        </p:nvSpPr>
        <p:spPr>
          <a:xfrm>
            <a:off x="0" y="-1"/>
            <a:ext cx="12192000" cy="1143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 xmlns:a16="http://schemas.microsoft.com/office/drawing/2014/main" id="{6F0EF99C-AE37-F74B-9E4E-4AE6ABC557DB}"/>
              </a:ext>
            </a:extLst>
          </p:cNvPr>
          <p:cNvSpPr/>
          <p:nvPr userDrawn="1"/>
        </p:nvSpPr>
        <p:spPr>
          <a:xfrm>
            <a:off x="-1" y="3615559"/>
            <a:ext cx="12192000" cy="324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 xmlns:a16="http://schemas.microsoft.com/office/drawing/2014/main" id="{FCEED001-8BDF-A748-B056-A928672A4A8C}"/>
              </a:ext>
            </a:extLst>
          </p:cNvPr>
          <p:cNvSpPr/>
          <p:nvPr userDrawn="1"/>
        </p:nvSpPr>
        <p:spPr>
          <a:xfrm>
            <a:off x="2501461" y="1143395"/>
            <a:ext cx="2469931" cy="2472164"/>
          </a:xfrm>
          <a:prstGeom prst="rect">
            <a:avLst/>
          </a:prstGeom>
          <a:solidFill>
            <a:srgbClr val="05254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占位符 17">
            <a:extLst>
              <a:ext uri="{FF2B5EF4-FFF2-40B4-BE49-F238E27FC236}">
                <a16:creationId xmlns="" xmlns:a16="http://schemas.microsoft.com/office/drawing/2014/main" id="{B2D4FE1A-00BC-CE46-BDD9-4F22A6F9A9E9}"/>
              </a:ext>
            </a:extLst>
          </p:cNvPr>
          <p:cNvSpPr>
            <a:spLocks noGrp="1"/>
          </p:cNvSpPr>
          <p:nvPr>
            <p:ph type="body" sz="quarter" idx="14" hasCustomPrompt="1"/>
          </p:nvPr>
        </p:nvSpPr>
        <p:spPr>
          <a:xfrm>
            <a:off x="2868476" y="1910441"/>
            <a:ext cx="1735899" cy="938072"/>
          </a:xfrm>
        </p:spPr>
        <p:txBody>
          <a:bodyPr>
            <a:noAutofit/>
          </a:bodyPr>
          <a:lstStyle>
            <a:lvl1pPr marL="0" indent="0" algn="l">
              <a:buNone/>
              <a:defRPr sz="7200" b="1">
                <a:solidFill>
                  <a:schemeClr val="bg1"/>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45" name="文本占位符 28">
            <a:extLst>
              <a:ext uri="{FF2B5EF4-FFF2-40B4-BE49-F238E27FC236}">
                <a16:creationId xmlns="" xmlns:a16="http://schemas.microsoft.com/office/drawing/2014/main" id="{801A2D68-8A22-364C-95EE-5A6D708107E8}"/>
              </a:ext>
            </a:extLst>
          </p:cNvPr>
          <p:cNvSpPr>
            <a:spLocks noGrp="1"/>
          </p:cNvSpPr>
          <p:nvPr>
            <p:ph type="body" sz="quarter" idx="19" hasCustomPrompt="1"/>
          </p:nvPr>
        </p:nvSpPr>
        <p:spPr>
          <a:xfrm>
            <a:off x="679788" y="4067504"/>
            <a:ext cx="2841178" cy="525518"/>
          </a:xfrm>
        </p:spPr>
        <p:txBody>
          <a:bodyPr>
            <a:noAutofit/>
          </a:bodyPr>
          <a:lstStyle>
            <a:lvl1pPr marL="0" indent="0" algn="l">
              <a:buNone/>
              <a:defRPr sz="3600" b="1">
                <a:solidFill>
                  <a:schemeClr val="tx1">
                    <a:lumMod val="85000"/>
                    <a:lumOff val="1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请输入标题</a:t>
            </a:r>
          </a:p>
        </p:txBody>
      </p:sp>
      <p:sp>
        <p:nvSpPr>
          <p:cNvPr id="47" name="文本占位符 28">
            <a:extLst>
              <a:ext uri="{FF2B5EF4-FFF2-40B4-BE49-F238E27FC236}">
                <a16:creationId xmlns="" xmlns:a16="http://schemas.microsoft.com/office/drawing/2014/main" id="{53DBCC19-C688-F045-9D56-C7034B8469DB}"/>
              </a:ext>
            </a:extLst>
          </p:cNvPr>
          <p:cNvSpPr>
            <a:spLocks noGrp="1"/>
          </p:cNvSpPr>
          <p:nvPr>
            <p:ph type="body" sz="quarter" idx="20" hasCustomPrompt="1"/>
          </p:nvPr>
        </p:nvSpPr>
        <p:spPr>
          <a:xfrm>
            <a:off x="679787" y="4711260"/>
            <a:ext cx="6266951" cy="1003345"/>
          </a:xfrm>
        </p:spPr>
        <p:txBody>
          <a:bodyPr>
            <a:noAutofit/>
          </a:bodyPr>
          <a:lstStyle>
            <a:lvl1pPr marL="0" marR="0" indent="0" algn="dist"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a:solidFill>
                  <a:schemeClr val="tx1">
                    <a:lumMod val="65000"/>
                    <a:lumOff val="3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dirty="0"/>
              <a:t>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a:t>
            </a:r>
          </a:p>
        </p:txBody>
      </p:sp>
    </p:spTree>
    <p:extLst>
      <p:ext uri="{BB962C8B-B14F-4D97-AF65-F5344CB8AC3E}">
        <p14:creationId xmlns:p14="http://schemas.microsoft.com/office/powerpoint/2010/main" val="1989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433EA77B-0228-5249-AF81-A14A46E39F03}"/>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 xmlns:a16="http://schemas.microsoft.com/office/drawing/2014/main" id="{0764846C-90A9-AC48-9C37-3E1844FC72C5}"/>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 xmlns:a16="http://schemas.microsoft.com/office/drawing/2014/main" id="{E74E4B05-510E-2A46-9F25-2B50A5AFC625}"/>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内容占位符 2">
            <a:extLst>
              <a:ext uri="{FF2B5EF4-FFF2-40B4-BE49-F238E27FC236}">
                <a16:creationId xmlns="" xmlns:a16="http://schemas.microsoft.com/office/drawing/2014/main" id="{2CC40D2F-F255-364E-9F37-F9DC521DD667}"/>
              </a:ext>
            </a:extLst>
          </p:cNvPr>
          <p:cNvSpPr>
            <a:spLocks noGrp="1"/>
          </p:cNvSpPr>
          <p:nvPr>
            <p:ph idx="1"/>
          </p:nvPr>
        </p:nvSpPr>
        <p:spPr>
          <a:xfrm>
            <a:off x="319544" y="1113503"/>
            <a:ext cx="11567656" cy="5361039"/>
          </a:xfrm>
        </p:spPr>
        <p:txBody>
          <a:bodyPr>
            <a:normAutofit/>
          </a:bodyPr>
          <a:lstStyle>
            <a:lvl1pPr marL="0" indent="0" algn="just">
              <a:buNone/>
              <a:defRPr sz="20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9" name="矩形 8">
            <a:extLst>
              <a:ext uri="{FF2B5EF4-FFF2-40B4-BE49-F238E27FC236}">
                <a16:creationId xmlns="" xmlns:a16="http://schemas.microsoft.com/office/drawing/2014/main" id="{E63D74DB-C2D9-0040-8035-355F84A45675}"/>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a:extLst>
              <a:ext uri="{FF2B5EF4-FFF2-40B4-BE49-F238E27FC236}">
                <a16:creationId xmlns="" xmlns:a16="http://schemas.microsoft.com/office/drawing/2014/main" id="{A78F3913-B855-BB4A-8D74-A4AABE8AD141}"/>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1" name="日期占位符 3">
            <a:extLst>
              <a:ext uri="{FF2B5EF4-FFF2-40B4-BE49-F238E27FC236}">
                <a16:creationId xmlns="" xmlns:a16="http://schemas.microsoft.com/office/drawing/2014/main" id="{77422D53-5A98-BE4B-A173-B357707309A3}"/>
              </a:ext>
            </a:extLst>
          </p:cNvPr>
          <p:cNvSpPr>
            <a:spLocks noGrp="1"/>
          </p:cNvSpPr>
          <p:nvPr>
            <p:ph type="dt" sz="half" idx="10"/>
          </p:nvPr>
        </p:nvSpPr>
        <p:spPr>
          <a:xfrm>
            <a:off x="0" y="6546433"/>
            <a:ext cx="1083197" cy="307777"/>
          </a:xfrm>
        </p:spPr>
        <p:txBody>
          <a:bodyPr/>
          <a:lstStyle>
            <a:lvl1pPr>
              <a:defRPr sz="1200"/>
            </a:lvl1pPr>
          </a:lstStyle>
          <a:p>
            <a:fld id="{D342AF8A-6C9F-6440-B81F-0F8AB8C85483}" type="datetime1">
              <a:rPr kumimoji="1" lang="zh-CN" altLang="en-US" smtClean="0"/>
              <a:pPr/>
              <a:t>2020-11-16</a:t>
            </a:fld>
            <a:endParaRPr kumimoji="1" lang="zh-CN" altLang="en-US" dirty="0"/>
          </a:p>
        </p:txBody>
      </p:sp>
      <p:sp>
        <p:nvSpPr>
          <p:cNvPr id="12" name="灯片编号占位符 5">
            <a:extLst>
              <a:ext uri="{FF2B5EF4-FFF2-40B4-BE49-F238E27FC236}">
                <a16:creationId xmlns="" xmlns:a16="http://schemas.microsoft.com/office/drawing/2014/main" id="{96613E98-E38C-574D-A524-97D804FCFE3A}"/>
              </a:ext>
            </a:extLst>
          </p:cNvPr>
          <p:cNvSpPr>
            <a:spLocks noGrp="1"/>
          </p:cNvSpPr>
          <p:nvPr>
            <p:ph type="sldNum" sz="quarter" idx="12"/>
          </p:nvPr>
        </p:nvSpPr>
        <p:spPr>
          <a:xfrm>
            <a:off x="10873451" y="6567586"/>
            <a:ext cx="1318549" cy="307777"/>
          </a:xfrm>
        </p:spPr>
        <p:txBody>
          <a:bodyPr/>
          <a:lstStyle>
            <a:lvl1pPr>
              <a:defRPr sz="1200"/>
            </a:lvl1pPr>
          </a:lstStyle>
          <a:p>
            <a:r>
              <a:rPr kumimoji="1" lang="en-US" altLang="zh-CN" dirty="0"/>
              <a:t>PAGE</a:t>
            </a:r>
            <a:r>
              <a:rPr kumimoji="1" lang="zh-CN" altLang="en-US" dirty="0"/>
              <a:t> </a:t>
            </a:r>
            <a:fld id="{45C466B8-AFC2-AE4B-94BC-EF87A0F7179E}" type="slidenum">
              <a:rPr kumimoji="1" lang="zh-CN" altLang="en-US" smtClean="0"/>
              <a:pPr/>
              <a:t>‹#›</a:t>
            </a:fld>
            <a:endParaRPr kumimoji="1" lang="zh-CN" altLang="en-US" dirty="0"/>
          </a:p>
        </p:txBody>
      </p:sp>
      <p:cxnSp>
        <p:nvCxnSpPr>
          <p:cNvPr id="14" name="直线连接符 13">
            <a:extLst>
              <a:ext uri="{FF2B5EF4-FFF2-40B4-BE49-F238E27FC236}">
                <a16:creationId xmlns="" xmlns:a16="http://schemas.microsoft.com/office/drawing/2014/main" id="{2BD93424-0D85-F34D-9229-53206562079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17">
            <a:extLst>
              <a:ext uri="{FF2B5EF4-FFF2-40B4-BE49-F238E27FC236}">
                <a16:creationId xmlns="" xmlns:a16="http://schemas.microsoft.com/office/drawing/2014/main" id="{7F74EC0B-1D80-CF47-8A2C-C8CF09A1271C}"/>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90926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图片">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2CC40D2F-F255-364E-9F37-F9DC521DD667}"/>
              </a:ext>
            </a:extLst>
          </p:cNvPr>
          <p:cNvSpPr>
            <a:spLocks noGrp="1"/>
          </p:cNvSpPr>
          <p:nvPr>
            <p:ph idx="1"/>
          </p:nvPr>
        </p:nvSpPr>
        <p:spPr>
          <a:xfrm>
            <a:off x="819726" y="1307939"/>
            <a:ext cx="5276274" cy="4869024"/>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8" name="图片占位符 7">
            <a:extLst>
              <a:ext uri="{FF2B5EF4-FFF2-40B4-BE49-F238E27FC236}">
                <a16:creationId xmlns="" xmlns:a16="http://schemas.microsoft.com/office/drawing/2014/main" id="{61DE62F5-BBBB-E149-AE2E-D5AF6A79E7EC}"/>
              </a:ext>
            </a:extLst>
          </p:cNvPr>
          <p:cNvSpPr>
            <a:spLocks noGrp="1"/>
          </p:cNvSpPr>
          <p:nvPr>
            <p:ph type="pic" sz="quarter" idx="13"/>
          </p:nvPr>
        </p:nvSpPr>
        <p:spPr>
          <a:xfrm>
            <a:off x="6095999" y="1307911"/>
            <a:ext cx="5275801" cy="4869023"/>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0" name="日期占位符 3">
            <a:extLst>
              <a:ext uri="{FF2B5EF4-FFF2-40B4-BE49-F238E27FC236}">
                <a16:creationId xmlns="" xmlns:a16="http://schemas.microsoft.com/office/drawing/2014/main" id="{EA027C1F-14D3-A144-97B8-D819AE80119C}"/>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2020-11-16</a:t>
            </a:fld>
            <a:endParaRPr kumimoji="1" lang="zh-CN" altLang="en-US" dirty="0"/>
          </a:p>
        </p:txBody>
      </p:sp>
      <p:sp>
        <p:nvSpPr>
          <p:cNvPr id="21" name="灯片编号占位符 5">
            <a:extLst>
              <a:ext uri="{FF2B5EF4-FFF2-40B4-BE49-F238E27FC236}">
                <a16:creationId xmlns="" xmlns:a16="http://schemas.microsoft.com/office/drawing/2014/main" id="{F72A7420-6D66-CE45-807C-782921E592A4}"/>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2" name="文本框 21">
            <a:extLst>
              <a:ext uri="{FF2B5EF4-FFF2-40B4-BE49-F238E27FC236}">
                <a16:creationId xmlns="" xmlns:a16="http://schemas.microsoft.com/office/drawing/2014/main" id="{59CC70D9-74FD-2D4C-AEE0-1AC1B0FEE019}"/>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3" name="直线连接符 22">
            <a:extLst>
              <a:ext uri="{FF2B5EF4-FFF2-40B4-BE49-F238E27FC236}">
                <a16:creationId xmlns="" xmlns:a16="http://schemas.microsoft.com/office/drawing/2014/main" id="{4106BF44-1836-4044-ACD5-14064A03549F}"/>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 xmlns:a16="http://schemas.microsoft.com/office/drawing/2014/main" id="{C85F1D93-12E1-194C-9181-A8BED9BEB85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 xmlns:a16="http://schemas.microsoft.com/office/drawing/2014/main" id="{73309AD5-EDEB-0942-AAF9-308898CE4D62}"/>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 xmlns:a16="http://schemas.microsoft.com/office/drawing/2014/main" id="{3AA42D3E-700C-DF45-B000-D1C6004A45E9}"/>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 xmlns:a16="http://schemas.microsoft.com/office/drawing/2014/main" id="{18E110D1-3D68-464A-B14B-CC91699F3C2B}"/>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标题 1">
            <a:extLst>
              <a:ext uri="{FF2B5EF4-FFF2-40B4-BE49-F238E27FC236}">
                <a16:creationId xmlns="" xmlns:a16="http://schemas.microsoft.com/office/drawing/2014/main" id="{687D5EC6-4CB2-F044-8842-C2938E907B18}"/>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29" name="文本占位符 17">
            <a:extLst>
              <a:ext uri="{FF2B5EF4-FFF2-40B4-BE49-F238E27FC236}">
                <a16:creationId xmlns="" xmlns:a16="http://schemas.microsoft.com/office/drawing/2014/main" id="{1C7B6F92-37C4-1040-BB22-9D0D8B42F86B}"/>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06856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图片-2">
    <p:spTree>
      <p:nvGrpSpPr>
        <p:cNvPr id="1" name=""/>
        <p:cNvGrpSpPr/>
        <p:nvPr/>
      </p:nvGrpSpPr>
      <p:grpSpPr>
        <a:xfrm>
          <a:off x="0" y="0"/>
          <a:ext cx="0" cy="0"/>
          <a:chOff x="0" y="0"/>
          <a:chExt cx="0" cy="0"/>
        </a:xfrm>
      </p:grpSpPr>
      <p:sp>
        <p:nvSpPr>
          <p:cNvPr id="22" name="内容占位符 2">
            <a:extLst>
              <a:ext uri="{FF2B5EF4-FFF2-40B4-BE49-F238E27FC236}">
                <a16:creationId xmlns="" xmlns:a16="http://schemas.microsoft.com/office/drawing/2014/main" id="{FF7BABF4-43D8-2F4F-A4ED-C7E5587EE453}"/>
              </a:ext>
            </a:extLst>
          </p:cNvPr>
          <p:cNvSpPr>
            <a:spLocks noGrp="1"/>
          </p:cNvSpPr>
          <p:nvPr>
            <p:ph idx="1"/>
          </p:nvPr>
        </p:nvSpPr>
        <p:spPr>
          <a:xfrm>
            <a:off x="819729" y="3909847"/>
            <a:ext cx="10552543" cy="2267115"/>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 xmlns:a16="http://schemas.microsoft.com/office/drawing/2014/main" id="{A1CB9C66-E9C6-734F-82DE-A1EFCFFF292E}"/>
              </a:ext>
            </a:extLst>
          </p:cNvPr>
          <p:cNvSpPr>
            <a:spLocks noGrp="1"/>
          </p:cNvSpPr>
          <p:nvPr>
            <p:ph type="pic" sz="quarter" idx="13"/>
          </p:nvPr>
        </p:nvSpPr>
        <p:spPr>
          <a:xfrm>
            <a:off x="819729" y="1307912"/>
            <a:ext cx="10552543" cy="236519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2020-11-16</a:t>
            </a:fld>
            <a:endParaRPr kumimoji="1" lang="zh-CN" altLang="en-US" dirty="0"/>
          </a:p>
        </p:txBody>
      </p:sp>
      <p:sp>
        <p:nvSpPr>
          <p:cNvPr id="27" name="灯片编号占位符 5">
            <a:extLst>
              <a:ext uri="{FF2B5EF4-FFF2-40B4-BE49-F238E27FC236}">
                <a16:creationId xmlns=""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1395862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多图">
    <p:spTree>
      <p:nvGrpSpPr>
        <p:cNvPr id="1" name=""/>
        <p:cNvGrpSpPr/>
        <p:nvPr/>
      </p:nvGrpSpPr>
      <p:grpSpPr>
        <a:xfrm>
          <a:off x="0" y="0"/>
          <a:ext cx="0" cy="0"/>
          <a:chOff x="0" y="0"/>
          <a:chExt cx="0" cy="0"/>
        </a:xfrm>
      </p:grpSpPr>
      <p:sp>
        <p:nvSpPr>
          <p:cNvPr id="8" name="图片占位符 7">
            <a:extLst>
              <a:ext uri="{FF2B5EF4-FFF2-40B4-BE49-F238E27FC236}">
                <a16:creationId xmlns="" xmlns:a16="http://schemas.microsoft.com/office/drawing/2014/main" id="{306074C6-4750-2A45-BDFC-3267D3D3A8CA}"/>
              </a:ext>
            </a:extLst>
          </p:cNvPr>
          <p:cNvSpPr>
            <a:spLocks noGrp="1"/>
          </p:cNvSpPr>
          <p:nvPr>
            <p:ph type="pic" sz="quarter" idx="13"/>
          </p:nvPr>
        </p:nvSpPr>
        <p:spPr>
          <a:xfrm>
            <a:off x="118523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 xmlns:a16="http://schemas.microsoft.com/office/drawing/2014/main"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2020-11-16</a:t>
            </a:fld>
            <a:endParaRPr kumimoji="1" lang="zh-CN" altLang="en-US" dirty="0"/>
          </a:p>
        </p:txBody>
      </p:sp>
      <p:sp>
        <p:nvSpPr>
          <p:cNvPr id="10" name="灯片编号占位符 5">
            <a:extLst>
              <a:ext uri="{FF2B5EF4-FFF2-40B4-BE49-F238E27FC236}">
                <a16:creationId xmlns="" xmlns:a16="http://schemas.microsoft.com/office/drawing/2014/main"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 xmlns:a16="http://schemas.microsoft.com/office/drawing/2014/main"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 xmlns:a16="http://schemas.microsoft.com/office/drawing/2014/main"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 xmlns:a16="http://schemas.microsoft.com/office/drawing/2014/main"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 xmlns:a16="http://schemas.microsoft.com/office/drawing/2014/main"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 xmlns:a16="http://schemas.microsoft.com/office/drawing/2014/main"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 xmlns:a16="http://schemas.microsoft.com/office/drawing/2014/main"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 xmlns:a16="http://schemas.microsoft.com/office/drawing/2014/main"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 xmlns:a16="http://schemas.microsoft.com/office/drawing/2014/main"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0" name="图片占位符 7">
            <a:extLst>
              <a:ext uri="{FF2B5EF4-FFF2-40B4-BE49-F238E27FC236}">
                <a16:creationId xmlns="" xmlns:a16="http://schemas.microsoft.com/office/drawing/2014/main" id="{C8F720DE-D331-054F-B5DA-20BCEDC70A67}"/>
              </a:ext>
            </a:extLst>
          </p:cNvPr>
          <p:cNvSpPr>
            <a:spLocks noGrp="1"/>
          </p:cNvSpPr>
          <p:nvPr>
            <p:ph type="pic" sz="quarter" idx="15"/>
          </p:nvPr>
        </p:nvSpPr>
        <p:spPr>
          <a:xfrm>
            <a:off x="4835526"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1" name="图片占位符 7">
            <a:extLst>
              <a:ext uri="{FF2B5EF4-FFF2-40B4-BE49-F238E27FC236}">
                <a16:creationId xmlns="" xmlns:a16="http://schemas.microsoft.com/office/drawing/2014/main" id="{0DC06DAC-F3F5-8B4F-96E9-3ACE5672CE55}"/>
              </a:ext>
            </a:extLst>
          </p:cNvPr>
          <p:cNvSpPr>
            <a:spLocks noGrp="1"/>
          </p:cNvSpPr>
          <p:nvPr>
            <p:ph type="pic" sz="quarter" idx="16"/>
          </p:nvPr>
        </p:nvSpPr>
        <p:spPr>
          <a:xfrm>
            <a:off x="848582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Tree>
    <p:extLst>
      <p:ext uri="{BB962C8B-B14F-4D97-AF65-F5344CB8AC3E}">
        <p14:creationId xmlns:p14="http://schemas.microsoft.com/office/powerpoint/2010/main" val="3518554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55CAAD63-2FBE-1642-BED1-75BBF93D86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 xmlns:a16="http://schemas.microsoft.com/office/drawing/2014/main" id="{F7CC6DA2-57E5-D146-8613-29A6D3C3EB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 xmlns:a16="http://schemas.microsoft.com/office/drawing/2014/main" id="{A3460395-21AB-7648-A2F5-BBE6ABFDC717}"/>
              </a:ext>
            </a:extLst>
          </p:cNvPr>
          <p:cNvSpPr>
            <a:spLocks noGrp="1"/>
          </p:cNvSpPr>
          <p:nvPr>
            <p:ph type="dt" sz="half" idx="2"/>
          </p:nvPr>
        </p:nvSpPr>
        <p:spPr>
          <a:xfrm>
            <a:off x="838200" y="6356350"/>
            <a:ext cx="240949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E9F100-E294-4B47-BE5D-7E0607444C1F}" type="datetime1">
              <a:rPr kumimoji="1" lang="zh-CN" altLang="en-US" smtClean="0"/>
              <a:t>2020-11-16</a:t>
            </a:fld>
            <a:endParaRPr kumimoji="1" lang="zh-CN" altLang="en-US"/>
          </a:p>
        </p:txBody>
      </p:sp>
      <p:sp>
        <p:nvSpPr>
          <p:cNvPr id="5" name="页脚占位符 4">
            <a:extLst>
              <a:ext uri="{FF2B5EF4-FFF2-40B4-BE49-F238E27FC236}">
                <a16:creationId xmlns="" xmlns:a16="http://schemas.microsoft.com/office/drawing/2014/main" id="{E158EC5E-14F4-0145-BE8C-CC881B3052BD}"/>
              </a:ext>
            </a:extLst>
          </p:cNvPr>
          <p:cNvSpPr>
            <a:spLocks noGrp="1"/>
          </p:cNvSpPr>
          <p:nvPr>
            <p:ph type="ftr" sz="quarter" idx="3"/>
          </p:nvPr>
        </p:nvSpPr>
        <p:spPr>
          <a:xfrm>
            <a:off x="3247697" y="6356350"/>
            <a:ext cx="5696608" cy="365125"/>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200">
                <a:solidFill>
                  <a:schemeClr val="tx1">
                    <a:tint val="75000"/>
                  </a:schemeClr>
                </a:solidFill>
              </a:defRPr>
            </a:lvl1pPr>
          </a:lstStyle>
          <a:p>
            <a:r>
              <a:rPr kumimoji="1" lang="en" altLang="zh-CN" dirty="0"/>
              <a:t>BEIJING UNIVERSITY OF POSTS AND TELECOMMUNICATIONS &amp; HUAWEI</a:t>
            </a:r>
          </a:p>
        </p:txBody>
      </p:sp>
      <p:sp>
        <p:nvSpPr>
          <p:cNvPr id="6" name="灯片编号占位符 5">
            <a:extLst>
              <a:ext uri="{FF2B5EF4-FFF2-40B4-BE49-F238E27FC236}">
                <a16:creationId xmlns="" xmlns:a16="http://schemas.microsoft.com/office/drawing/2014/main" id="{63F62BE4-37D6-4A44-8618-0A35D4A7B145}"/>
              </a:ext>
            </a:extLst>
          </p:cNvPr>
          <p:cNvSpPr>
            <a:spLocks noGrp="1"/>
          </p:cNvSpPr>
          <p:nvPr>
            <p:ph type="sldNum" sz="quarter" idx="4"/>
          </p:nvPr>
        </p:nvSpPr>
        <p:spPr>
          <a:xfrm>
            <a:off x="8933794" y="6356350"/>
            <a:ext cx="242000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466B8-AFC2-AE4B-94BC-EF87A0F7179E}" type="slidenum">
              <a:rPr kumimoji="1" lang="zh-CN" altLang="en-US" smtClean="0"/>
              <a:t>‹#›</a:t>
            </a:fld>
            <a:endParaRPr kumimoji="1" lang="zh-CN" altLang="en-US"/>
          </a:p>
        </p:txBody>
      </p:sp>
    </p:spTree>
    <p:extLst>
      <p:ext uri="{BB962C8B-B14F-4D97-AF65-F5344CB8AC3E}">
        <p14:creationId xmlns:p14="http://schemas.microsoft.com/office/powerpoint/2010/main" val="2318071207"/>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8" r:id="rId3"/>
    <p:sldLayoutId id="2147483669" r:id="rId4"/>
    <p:sldLayoutId id="2147483670" r:id="rId5"/>
    <p:sldLayoutId id="2147483650" r:id="rId6"/>
    <p:sldLayoutId id="2147483665" r:id="rId7"/>
    <p:sldLayoutId id="2147483651" r:id="rId8"/>
    <p:sldLayoutId id="2147483672" r:id="rId9"/>
    <p:sldLayoutId id="2147483673" r:id="rId10"/>
    <p:sldLayoutId id="2147483671" r:id="rId11"/>
    <p:sldLayoutId id="2147483674" r:id="rId12"/>
    <p:sldLayoutId id="2147483662" r:id="rId13"/>
    <p:sldLayoutId id="2147483666" r:id="rId14"/>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8.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10.png"/><Relationship Id="rId4" Type="http://schemas.openxmlformats.org/officeDocument/2006/relationships/image" Target="../media/image9.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11.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D2D72B36-652F-7340-A4C9-5FC485D17866}"/>
              </a:ext>
            </a:extLst>
          </p:cNvPr>
          <p:cNvSpPr>
            <a:spLocks noGrp="1"/>
          </p:cNvSpPr>
          <p:nvPr>
            <p:ph type="body" sz="quarter" idx="10"/>
          </p:nvPr>
        </p:nvSpPr>
        <p:spPr>
          <a:xfrm>
            <a:off x="2751115" y="2021962"/>
            <a:ext cx="6689770" cy="2184278"/>
          </a:xfrm>
        </p:spPr>
        <p:txBody>
          <a:bodyPr>
            <a:noAutofit/>
          </a:bodyPr>
          <a:lstStyle/>
          <a:p>
            <a:r>
              <a:rPr kumimoji="1" lang="en-US" altLang="zh-CN" sz="4400" b="1" dirty="0" smtClean="0">
                <a:solidFill>
                  <a:srgbClr val="FFC000"/>
                </a:solidFill>
                <a:effectLst>
                  <a:outerShdw blurRad="50800" dist="38100" dir="5400000" algn="t" rotWithShape="0">
                    <a:prstClr val="black">
                      <a:alpha val="40000"/>
                    </a:prstClr>
                  </a:outerShdw>
                </a:effectLst>
              </a:rPr>
              <a:t>Chapter 9    </a:t>
            </a:r>
            <a:r>
              <a:rPr kumimoji="1" lang="en-US" altLang="zh-CN" sz="4400" b="1" dirty="0">
                <a:solidFill>
                  <a:srgbClr val="FFC000"/>
                </a:solidFill>
                <a:effectLst>
                  <a:outerShdw blurRad="50800" dist="38100" dir="5400000" algn="t" rotWithShape="0">
                    <a:prstClr val="black">
                      <a:alpha val="40000"/>
                    </a:prstClr>
                  </a:outerShdw>
                </a:effectLst>
              </a:rPr>
              <a:t/>
            </a:r>
            <a:br>
              <a:rPr kumimoji="1" lang="en-US" altLang="zh-CN" sz="4400" b="1" dirty="0">
                <a:solidFill>
                  <a:srgbClr val="FFC000"/>
                </a:solidFill>
                <a:effectLst>
                  <a:outerShdw blurRad="50800" dist="38100" dir="5400000" algn="t" rotWithShape="0">
                    <a:prstClr val="black">
                      <a:alpha val="40000"/>
                    </a:prstClr>
                  </a:outerShdw>
                </a:effectLst>
              </a:rPr>
            </a:br>
            <a:endParaRPr kumimoji="1" lang="en-US" altLang="zh-CN" sz="4400" b="1" dirty="0">
              <a:solidFill>
                <a:srgbClr val="FFC000"/>
              </a:solidFill>
              <a:effectLst>
                <a:outerShdw blurRad="50800" dist="38100" dir="5400000" algn="t" rotWithShape="0">
                  <a:prstClr val="black">
                    <a:alpha val="40000"/>
                  </a:prstClr>
                </a:outerShdw>
              </a:effectLst>
            </a:endParaRPr>
          </a:p>
          <a:p>
            <a:r>
              <a:rPr kumimoji="1" lang="en-US" altLang="zh-CN" sz="4400" b="1" dirty="0">
                <a:solidFill>
                  <a:srgbClr val="FFC000"/>
                </a:solidFill>
                <a:effectLst>
                  <a:outerShdw blurRad="50800" dist="38100" dir="5400000" algn="t" rotWithShape="0">
                    <a:prstClr val="black">
                      <a:alpha val="40000"/>
                    </a:prstClr>
                  </a:outerShdw>
                </a:effectLst>
              </a:rPr>
              <a:t>— </a:t>
            </a:r>
            <a:r>
              <a:rPr kumimoji="1" lang="zh-CN" altLang="en-US" sz="4400" b="1" dirty="0" smtClean="0">
                <a:solidFill>
                  <a:srgbClr val="FFC000"/>
                </a:solidFill>
                <a:effectLst>
                  <a:outerShdw blurRad="50800" dist="38100" dir="5400000" algn="t" rotWithShape="0">
                    <a:prstClr val="black">
                      <a:alpha val="40000"/>
                    </a:prstClr>
                  </a:outerShdw>
                </a:effectLst>
              </a:rPr>
              <a:t>例题与作业</a:t>
            </a:r>
            <a:endParaRPr kumimoji="1" lang="zh-CN" altLang="en-US" sz="4400" b="1" dirty="0">
              <a:solidFill>
                <a:srgbClr val="FFC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42174021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标题 2"/>
          <p:cNvSpPr>
            <a:spLocks noGrp="1"/>
          </p:cNvSpPr>
          <p:nvPr>
            <p:ph type="title"/>
          </p:nvPr>
        </p:nvSpPr>
        <p:spPr>
          <a:xfrm>
            <a:off x="819730" y="228600"/>
            <a:ext cx="10552540" cy="685800"/>
          </a:xfrm>
        </p:spPr>
        <p:txBody>
          <a:bodyPr>
            <a:normAutofit/>
          </a:bodyPr>
          <a:lstStyle/>
          <a:p>
            <a:pPr lvl="1" algn="ctr" rtl="0">
              <a:lnSpc>
                <a:spcPct val="90000"/>
              </a:lnSpc>
              <a:spcBef>
                <a:spcPct val="0"/>
              </a:spcBef>
            </a:pP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例</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4  </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缺页中断次数</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9" name="Rectangle 2"/>
          <p:cNvSpPr txBox="1">
            <a:spLocks noChangeArrowheads="1"/>
          </p:cNvSpPr>
          <p:nvPr/>
        </p:nvSpPr>
        <p:spPr>
          <a:xfrm>
            <a:off x="342900" y="1108075"/>
            <a:ext cx="11506200" cy="5113338"/>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00000"/>
              </a:lnSpc>
              <a:spcBef>
                <a:spcPts val="600"/>
              </a:spcBef>
              <a:buFont typeface="Wingdings" panose="05000000000000000000" pitchFamily="2" charset="2"/>
              <a:buChar char="l"/>
            </a:pPr>
            <a:r>
              <a:rPr lang="en-US" altLang="zh-CN" sz="2400" dirty="0">
                <a:latin typeface="Times New Roman" pitchFamily="18" charset="0"/>
              </a:rPr>
              <a:t> </a:t>
            </a:r>
            <a:r>
              <a:rPr lang="en-US" altLang="zh-CN" sz="2400" dirty="0" smtClean="0">
                <a:latin typeface="微软雅黑" panose="020B0503020204020204" pitchFamily="34" charset="-122"/>
                <a:ea typeface="微软雅黑" panose="020B0503020204020204" pitchFamily="34" charset="-122"/>
              </a:rPr>
              <a:t>A </a:t>
            </a:r>
            <a:r>
              <a:rPr lang="en-US" altLang="zh-CN" sz="2400" dirty="0">
                <a:latin typeface="微软雅黑" panose="020B0503020204020204" pitchFamily="34" charset="-122"/>
                <a:ea typeface="微软雅黑" panose="020B0503020204020204" pitchFamily="34" charset="-122"/>
              </a:rPr>
              <a:t>process has access to </a:t>
            </a:r>
            <a:r>
              <a:rPr lang="en-US" altLang="zh-CN" sz="2400" dirty="0">
                <a:solidFill>
                  <a:srgbClr val="FF0000"/>
                </a:solidFill>
                <a:latin typeface="微软雅黑" panose="020B0503020204020204" pitchFamily="34" charset="-122"/>
                <a:ea typeface="微软雅黑" panose="020B0503020204020204" pitchFamily="34" charset="-122"/>
              </a:rPr>
              <a:t>m</a:t>
            </a:r>
            <a:r>
              <a:rPr lang="en-US" altLang="zh-CN" sz="2400" dirty="0">
                <a:latin typeface="微软雅黑" panose="020B0503020204020204" pitchFamily="34" charset="-122"/>
                <a:ea typeface="微软雅黑" panose="020B0503020204020204" pitchFamily="34" charset="-122"/>
              </a:rPr>
              <a:t> frames, initially all </a:t>
            </a:r>
            <a:r>
              <a:rPr lang="en-US" altLang="zh-CN" sz="2400" dirty="0" smtClean="0">
                <a:latin typeface="微软雅黑" panose="020B0503020204020204" pitchFamily="34" charset="-122"/>
                <a:ea typeface="微软雅黑" panose="020B0503020204020204" pitchFamily="34" charset="-122"/>
              </a:rPr>
              <a:t>empty</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分配给进程的物理空间大小为</a:t>
            </a:r>
            <a:r>
              <a:rPr lang="en-US" altLang="zh-CN" sz="2400" dirty="0">
                <a:solidFill>
                  <a:srgbClr val="FF0000"/>
                </a:solidFill>
                <a:latin typeface="微软雅黑" panose="020B0503020204020204" pitchFamily="34" charset="-122"/>
                <a:ea typeface="微软雅黑" panose="020B0503020204020204" pitchFamily="34" charset="-122"/>
              </a:rPr>
              <a:t>m</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，初始为</a:t>
            </a:r>
            <a:r>
              <a:rPr lang="zh-CN" altLang="en-US" sz="2400" dirty="0" smtClean="0">
                <a:latin typeface="微软雅黑" panose="020B0503020204020204" pitchFamily="34" charset="-122"/>
                <a:ea typeface="微软雅黑" panose="020B0503020204020204" pitchFamily="34" charset="-122"/>
              </a:rPr>
              <a:t>空</a:t>
            </a:r>
            <a:endParaRPr lang="en-US" altLang="zh-CN" sz="2400" dirty="0">
              <a:latin typeface="微软雅黑" panose="020B0503020204020204" pitchFamily="34" charset="-122"/>
              <a:ea typeface="微软雅黑" panose="020B0503020204020204" pitchFamily="34" charset="-122"/>
            </a:endParaRPr>
          </a:p>
          <a:p>
            <a:pPr marL="342900" lvl="1" indent="-342900" algn="l">
              <a:lnSpc>
                <a:spcPct val="10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If </a:t>
            </a:r>
            <a:r>
              <a:rPr lang="en-US" altLang="zh-CN" sz="2400" dirty="0">
                <a:latin typeface="微软雅黑" panose="020B0503020204020204" pitchFamily="34" charset="-122"/>
                <a:ea typeface="微软雅黑" panose="020B0503020204020204" pitchFamily="34" charset="-122"/>
              </a:rPr>
              <a:t>the process makes </a:t>
            </a:r>
            <a:r>
              <a:rPr lang="en-US" altLang="zh-CN" sz="2400" dirty="0">
                <a:solidFill>
                  <a:srgbClr val="FF0000"/>
                </a:solidFill>
                <a:latin typeface="微软雅黑" panose="020B0503020204020204" pitchFamily="34" charset="-122"/>
                <a:ea typeface="微软雅黑" panose="020B0503020204020204" pitchFamily="34" charset="-122"/>
              </a:rPr>
              <a:t>p</a:t>
            </a:r>
            <a:r>
              <a:rPr lang="en-US" altLang="zh-CN" sz="2400" dirty="0">
                <a:latin typeface="微软雅黑" panose="020B0503020204020204" pitchFamily="34" charset="-122"/>
                <a:ea typeface="微软雅黑" panose="020B0503020204020204" pitchFamily="34" charset="-122"/>
              </a:rPr>
              <a:t> memory accesses to </a:t>
            </a:r>
            <a:r>
              <a:rPr lang="en-US" altLang="zh-CN" sz="2400" dirty="0">
                <a:solidFill>
                  <a:srgbClr val="FF0000"/>
                </a:solidFill>
                <a:latin typeface="微软雅黑" panose="020B0503020204020204" pitchFamily="34" charset="-122"/>
                <a:ea typeface="微软雅黑" panose="020B0503020204020204" pitchFamily="34" charset="-122"/>
              </a:rPr>
              <a:t>n</a:t>
            </a:r>
            <a:r>
              <a:rPr lang="en-US" altLang="zh-CN" sz="2400" dirty="0">
                <a:latin typeface="微软雅黑" panose="020B0503020204020204" pitchFamily="34" charset="-122"/>
                <a:ea typeface="微软雅黑" panose="020B0503020204020204" pitchFamily="34" charset="-122"/>
              </a:rPr>
              <a:t> distinct pages, what is the minimum number of page faults that will occur? The maximum</a:t>
            </a:r>
            <a:r>
              <a:rPr lang="en-US" altLang="zh-CN" sz="2400" dirty="0" smtClean="0">
                <a:latin typeface="微软雅黑" panose="020B0503020204020204" pitchFamily="34" charset="-122"/>
                <a:ea typeface="微软雅黑" panose="020B0503020204020204" pitchFamily="34" charset="-122"/>
              </a:rPr>
              <a:t>?</a:t>
            </a:r>
          </a:p>
          <a:p>
            <a:pPr marL="342900" lvl="1" indent="-342900" algn="l">
              <a:lnSpc>
                <a:spcPct val="100000"/>
              </a:lnSpc>
              <a:spcBef>
                <a:spcPts val="600"/>
              </a:spcBef>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endParaRPr>
          </a:p>
          <a:p>
            <a:pPr marL="342900" lvl="1" indent="-342900" algn="l">
              <a:lnSpc>
                <a:spcPct val="100000"/>
              </a:lnSpc>
              <a:spcBef>
                <a:spcPts val="600"/>
              </a:spcBef>
              <a:buFont typeface="Wingdings" panose="05000000000000000000" pitchFamily="2" charset="2"/>
              <a:buChar char="l"/>
            </a:pPr>
            <a:endParaRPr lang="zh-CN" altLang="zh-CN" sz="2400" dirty="0">
              <a:latin typeface="微软雅黑" panose="020B0503020204020204" pitchFamily="34" charset="-122"/>
              <a:ea typeface="微软雅黑" panose="020B0503020204020204" pitchFamily="34" charset="-122"/>
            </a:endParaRPr>
          </a:p>
          <a:p>
            <a:pPr marL="342900" lvl="1" indent="-342900" algn="l">
              <a:lnSpc>
                <a:spcPct val="100000"/>
              </a:lnSpc>
              <a:spcBef>
                <a:spcPts val="600"/>
              </a:spcBef>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endParaRPr>
          </a:p>
          <a:p>
            <a:pPr marL="342900" lvl="1" indent="-342900" algn="l">
              <a:lnSpc>
                <a:spcPct val="110000"/>
              </a:lnSpc>
              <a:spcBef>
                <a:spcPts val="600"/>
              </a:spcBef>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363997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标题 2"/>
          <p:cNvSpPr>
            <a:spLocks noGrp="1"/>
          </p:cNvSpPr>
          <p:nvPr>
            <p:ph type="title"/>
          </p:nvPr>
        </p:nvSpPr>
        <p:spPr>
          <a:xfrm>
            <a:off x="819730" y="228600"/>
            <a:ext cx="10552540" cy="685800"/>
          </a:xfrm>
        </p:spPr>
        <p:txBody>
          <a:bodyPr>
            <a:normAutofit/>
          </a:bodyPr>
          <a:lstStyle/>
          <a:p>
            <a:pPr lvl="1" algn="l" rtl="0">
              <a:lnSpc>
                <a:spcPct val="90000"/>
              </a:lnSpc>
              <a:spcBef>
                <a:spcPct val="0"/>
              </a:spcBef>
            </a:pP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例</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4  </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缺页中断次数</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9" name="Rectangle 2"/>
          <p:cNvSpPr txBox="1">
            <a:spLocks noChangeArrowheads="1"/>
          </p:cNvSpPr>
          <p:nvPr/>
        </p:nvSpPr>
        <p:spPr>
          <a:xfrm>
            <a:off x="342900" y="1108075"/>
            <a:ext cx="11506200" cy="5113338"/>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0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The maximum number of page faults occurs if each reference results in a page fault or </a:t>
            </a:r>
            <a:r>
              <a:rPr lang="en-US" altLang="zh-CN" sz="2400" i="1" dirty="0" smtClean="0">
                <a:solidFill>
                  <a:srgbClr val="FF0000"/>
                </a:solidFill>
                <a:latin typeface="微软雅黑" panose="020B0503020204020204" pitchFamily="34" charset="-122"/>
                <a:ea typeface="微软雅黑" panose="020B0503020204020204" pitchFamily="34" charset="-122"/>
                <a:cs typeface="Times New Roman" pitchFamily="18" charset="0"/>
              </a:rPr>
              <a:t>p</a:t>
            </a:r>
            <a:r>
              <a:rPr lang="en-US" altLang="zh-CN" sz="2400" dirty="0" smtClean="0">
                <a:latin typeface="微软雅黑" panose="020B0503020204020204" pitchFamily="34" charset="-122"/>
                <a:ea typeface="微软雅黑" panose="020B0503020204020204" pitchFamily="34" charset="-122"/>
                <a:cs typeface="Times New Roman" pitchFamily="18" charset="0"/>
              </a:rPr>
              <a:t> times</a:t>
            </a:r>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cs typeface="Times New Roman" pitchFamily="18" charset="0"/>
              </a:rPr>
              <a:t>This can occur only when </a:t>
            </a:r>
            <a:r>
              <a:rPr lang="en-US" altLang="zh-CN" sz="2400" i="1" dirty="0" smtClean="0">
                <a:solidFill>
                  <a:srgbClr val="FF0000"/>
                </a:solidFill>
                <a:latin typeface="微软雅黑" panose="020B0503020204020204" pitchFamily="34" charset="-122"/>
                <a:ea typeface="微软雅黑" panose="020B0503020204020204" pitchFamily="34" charset="-122"/>
                <a:cs typeface="Times New Roman" pitchFamily="18" charset="0"/>
              </a:rPr>
              <a:t>m</a:t>
            </a:r>
            <a:r>
              <a:rPr lang="en-US" altLang="zh-CN" sz="2400" dirty="0" smtClean="0">
                <a:latin typeface="微软雅黑" panose="020B0503020204020204" pitchFamily="34" charset="-122"/>
                <a:ea typeface="微软雅黑" panose="020B0503020204020204" pitchFamily="34" charset="-122"/>
                <a:cs typeface="Times New Roman" pitchFamily="18" charset="0"/>
              </a:rPr>
              <a:t> is less than </a:t>
            </a:r>
            <a:r>
              <a:rPr lang="en-US" altLang="zh-CN" sz="2400" i="1" dirty="0" smtClean="0">
                <a:solidFill>
                  <a:srgbClr val="FF0000"/>
                </a:solidFill>
                <a:latin typeface="微软雅黑" panose="020B0503020204020204" pitchFamily="34" charset="-122"/>
                <a:ea typeface="微软雅黑" panose="020B0503020204020204" pitchFamily="34" charset="-122"/>
                <a:cs typeface="Times New Roman" pitchFamily="18" charset="0"/>
              </a:rPr>
              <a:t>n</a:t>
            </a:r>
            <a:r>
              <a:rPr lang="en-US" altLang="zh-CN" sz="2400" dirty="0" smtClean="0">
                <a:latin typeface="微软雅黑" panose="020B0503020204020204" pitchFamily="34" charset="-122"/>
                <a:ea typeface="微软雅黑" panose="020B0503020204020204" pitchFamily="34" charset="-122"/>
                <a:cs typeface="Times New Roman" pitchFamily="18" charset="0"/>
              </a:rPr>
              <a:t>. However, if the reference pattern occurs such that the next page referenced is the page previously replaced, each reference will cause a fault</a:t>
            </a:r>
            <a:endParaRPr lang="zh-CN" altLang="zh-CN" sz="2400" dirty="0" smtClean="0">
              <a:latin typeface="微软雅黑" panose="020B0503020204020204" pitchFamily="34" charset="-122"/>
              <a:ea typeface="微软雅黑" panose="020B0503020204020204" pitchFamily="34" charset="-122"/>
              <a:cs typeface="Times New Roman" pitchFamily="18" charset="0"/>
            </a:endParaRPr>
          </a:p>
          <a:p>
            <a:r>
              <a:rPr lang="en-US" altLang="zh-CN" sz="2400" dirty="0" smtClean="0">
                <a:latin typeface="微软雅黑" panose="020B0503020204020204" pitchFamily="34" charset="-122"/>
                <a:ea typeface="微软雅黑" panose="020B0503020204020204" pitchFamily="34" charset="-122"/>
                <a:cs typeface="Times New Roman" pitchFamily="18" charset="0"/>
              </a:rPr>
              <a:t> </a:t>
            </a:r>
            <a:endParaRPr lang="zh-CN" altLang="zh-CN" sz="2400" dirty="0" smtClean="0">
              <a:latin typeface="微软雅黑" panose="020B0503020204020204" pitchFamily="34" charset="-122"/>
              <a:ea typeface="微软雅黑" panose="020B0503020204020204" pitchFamily="34" charset="-122"/>
              <a:cs typeface="Times New Roman" pitchFamily="18" charset="0"/>
            </a:endParaRPr>
          </a:p>
          <a:p>
            <a:pPr marL="342900" lvl="1" indent="-342900" algn="l">
              <a:lnSpc>
                <a:spcPct val="10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Note</a:t>
            </a:r>
            <a:r>
              <a:rPr lang="en-US" altLang="zh-CN" sz="2400" dirty="0">
                <a:latin typeface="微软雅黑" panose="020B0503020204020204" pitchFamily="34" charset="-122"/>
                <a:ea typeface="微软雅黑" panose="020B0503020204020204" pitchFamily="34" charset="-122"/>
                <a:cs typeface="Times New Roman" pitchFamily="18" charset="0"/>
              </a:rPr>
              <a:t>:</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pPr>
            <a:r>
              <a:rPr lang="zh-CN" altLang="zh-CN" sz="2400" dirty="0" smtClean="0">
                <a:latin typeface="微软雅黑" panose="020B0503020204020204" pitchFamily="34" charset="-122"/>
                <a:ea typeface="微软雅黑" panose="020B0503020204020204" pitchFamily="34" charset="-122"/>
              </a:rPr>
              <a:t>如果</a:t>
            </a:r>
            <a:r>
              <a:rPr lang="zh-CN" altLang="en-US" sz="2400" dirty="0" smtClean="0">
                <a:latin typeface="微软雅黑" panose="020B0503020204020204" pitchFamily="34" charset="-122"/>
                <a:ea typeface="微软雅黑" panose="020B0503020204020204" pitchFamily="34" charset="-122"/>
              </a:rPr>
              <a:t>物理</a:t>
            </a:r>
            <a:r>
              <a:rPr lang="en-US" altLang="zh-CN" sz="2400" dirty="0" smtClean="0">
                <a:latin typeface="微软雅黑" panose="020B0503020204020204" pitchFamily="34" charset="-122"/>
                <a:ea typeface="微软雅黑" panose="020B0503020204020204" pitchFamily="34" charset="-122"/>
              </a:rPr>
              <a:t>frame</a:t>
            </a:r>
            <a:r>
              <a:rPr lang="zh-CN" altLang="en-US" sz="2400" dirty="0" smtClean="0">
                <a:latin typeface="微软雅黑" panose="020B0503020204020204" pitchFamily="34" charset="-122"/>
                <a:ea typeface="微软雅黑" panose="020B0503020204020204" pitchFamily="34" charset="-122"/>
              </a:rPr>
              <a:t>数</a:t>
            </a:r>
            <a:r>
              <a:rPr lang="en-US" altLang="zh-CN" sz="2400" i="1" dirty="0" smtClean="0">
                <a:solidFill>
                  <a:srgbClr val="FF0000"/>
                </a:solidFill>
                <a:latin typeface="微软雅黑" panose="020B0503020204020204" pitchFamily="34" charset="-122"/>
                <a:ea typeface="微软雅黑" panose="020B0503020204020204" pitchFamily="34" charset="-122"/>
                <a:cs typeface="Times New Roman" pitchFamily="18" charset="0"/>
              </a:rPr>
              <a:t>m</a:t>
            </a:r>
            <a:r>
              <a:rPr lang="zh-CN" altLang="zh-CN" sz="2400" dirty="0" smtClean="0">
                <a:latin typeface="微软雅黑" panose="020B0503020204020204" pitchFamily="34" charset="-122"/>
                <a:ea typeface="微软雅黑" panose="020B0503020204020204" pitchFamily="34" charset="-122"/>
              </a:rPr>
              <a:t>≧</a:t>
            </a:r>
            <a:r>
              <a:rPr lang="en-US" altLang="zh-CN" sz="2400" i="1" dirty="0" smtClean="0">
                <a:solidFill>
                  <a:srgbClr val="FF0000"/>
                </a:solidFill>
                <a:latin typeface="微软雅黑" panose="020B0503020204020204" pitchFamily="34" charset="-122"/>
                <a:ea typeface="微软雅黑" panose="020B0503020204020204" pitchFamily="34" charset="-122"/>
                <a:cs typeface="Times New Roman" pitchFamily="18" charset="0"/>
              </a:rPr>
              <a:t>n</a:t>
            </a:r>
            <a:r>
              <a:rPr lang="zh-CN" altLang="zh-CN" sz="2400" dirty="0" smtClean="0">
                <a:latin typeface="微软雅黑" panose="020B0503020204020204" pitchFamily="34" charset="-122"/>
                <a:ea typeface="微软雅黑" panose="020B0503020204020204" pitchFamily="34" charset="-122"/>
              </a:rPr>
              <a:t>，则只需</a:t>
            </a:r>
            <a:r>
              <a:rPr lang="en-US" altLang="zh-CN" sz="2400" i="1" dirty="0" smtClean="0">
                <a:solidFill>
                  <a:srgbClr val="FF0000"/>
                </a:solidFill>
                <a:latin typeface="微软雅黑" panose="020B0503020204020204" pitchFamily="34" charset="-122"/>
                <a:ea typeface="微软雅黑" panose="020B0503020204020204" pitchFamily="34" charset="-122"/>
                <a:cs typeface="Times New Roman" pitchFamily="18" charset="0"/>
              </a:rPr>
              <a:t>n</a:t>
            </a:r>
            <a:r>
              <a:rPr lang="zh-CN" altLang="zh-CN" sz="2400" dirty="0" smtClean="0">
                <a:latin typeface="微软雅黑" panose="020B0503020204020204" pitchFamily="34" charset="-122"/>
                <a:ea typeface="微软雅黑" panose="020B0503020204020204" pitchFamily="34" charset="-122"/>
              </a:rPr>
              <a:t>次中断即可，即将所有需要装入的页全部装入即可，所以缺页中断的下限是</a:t>
            </a:r>
            <a:r>
              <a:rPr lang="en-US" altLang="zh-CN" sz="2400" i="1" dirty="0" smtClean="0">
                <a:solidFill>
                  <a:srgbClr val="FF0000"/>
                </a:solidFill>
                <a:latin typeface="微软雅黑" panose="020B0503020204020204" pitchFamily="34" charset="-122"/>
                <a:ea typeface="微软雅黑" panose="020B0503020204020204" pitchFamily="34" charset="-122"/>
                <a:cs typeface="Times New Roman" pitchFamily="18" charset="0"/>
              </a:rPr>
              <a:t>n</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pPr>
            <a:r>
              <a:rPr lang="zh-CN" altLang="zh-CN" sz="2400" dirty="0" smtClean="0">
                <a:latin typeface="微软雅黑" panose="020B0503020204020204" pitchFamily="34" charset="-122"/>
                <a:ea typeface="微软雅黑" panose="020B0503020204020204" pitchFamily="34" charset="-122"/>
              </a:rPr>
              <a:t>如果</a:t>
            </a:r>
            <a:r>
              <a:rPr lang="en-US" altLang="zh-CN" sz="2400" i="1" dirty="0" smtClean="0">
                <a:solidFill>
                  <a:srgbClr val="FF0000"/>
                </a:solidFill>
                <a:latin typeface="微软雅黑" panose="020B0503020204020204" pitchFamily="34" charset="-122"/>
                <a:ea typeface="微软雅黑" panose="020B0503020204020204" pitchFamily="34" charset="-122"/>
                <a:cs typeface="Times New Roman" pitchFamily="18" charset="0"/>
              </a:rPr>
              <a:t>m</a:t>
            </a:r>
            <a:r>
              <a:rPr lang="en-US" altLang="zh-CN" sz="2400" dirty="0" smtClean="0">
                <a:latin typeface="微软雅黑" panose="020B0503020204020204" pitchFamily="34" charset="-122"/>
                <a:ea typeface="微软雅黑" panose="020B0503020204020204" pitchFamily="34" charset="-122"/>
              </a:rPr>
              <a:t>=1</a:t>
            </a:r>
            <a:r>
              <a:rPr lang="zh-CN" altLang="zh-CN" sz="2400" dirty="0" smtClean="0">
                <a:latin typeface="微软雅黑" panose="020B0503020204020204" pitchFamily="34" charset="-122"/>
                <a:ea typeface="微软雅黑" panose="020B0503020204020204" pitchFamily="34" charset="-122"/>
              </a:rPr>
              <a:t>，则每次都会产生一次中断，又因为至多产生</a:t>
            </a:r>
            <a:r>
              <a:rPr lang="en-US" altLang="zh-CN" sz="2400" i="1" dirty="0" smtClean="0">
                <a:solidFill>
                  <a:srgbClr val="FF0000"/>
                </a:solidFill>
                <a:latin typeface="微软雅黑" panose="020B0503020204020204" pitchFamily="34" charset="-122"/>
                <a:ea typeface="微软雅黑" panose="020B0503020204020204" pitchFamily="34" charset="-122"/>
                <a:cs typeface="Times New Roman" pitchFamily="18" charset="0"/>
              </a:rPr>
              <a:t>p</a:t>
            </a:r>
            <a:r>
              <a:rPr lang="zh-CN" altLang="zh-CN" sz="2400" dirty="0" smtClean="0">
                <a:latin typeface="微软雅黑" panose="020B0503020204020204" pitchFamily="34" charset="-122"/>
                <a:ea typeface="微软雅黑" panose="020B0503020204020204" pitchFamily="34" charset="-122"/>
              </a:rPr>
              <a:t>次中断，所以缺页中断的上限是</a:t>
            </a:r>
            <a:r>
              <a:rPr lang="en-US" altLang="zh-CN" sz="2400" i="1" dirty="0" smtClean="0">
                <a:solidFill>
                  <a:srgbClr val="FF0000"/>
                </a:solidFill>
                <a:latin typeface="微软雅黑" panose="020B0503020204020204" pitchFamily="34" charset="-122"/>
                <a:ea typeface="微软雅黑" panose="020B0503020204020204" pitchFamily="34" charset="-122"/>
                <a:cs typeface="Times New Roman" pitchFamily="18" charset="0"/>
              </a:rPr>
              <a:t>p</a:t>
            </a:r>
            <a:endParaRPr lang="zh-CN" altLang="zh-CN" sz="2400" dirty="0" smtClean="0">
              <a:latin typeface="微软雅黑" panose="020B0503020204020204" pitchFamily="34" charset="-122"/>
              <a:ea typeface="微软雅黑" panose="020B0503020204020204" pitchFamily="34" charset="-122"/>
            </a:endParaRPr>
          </a:p>
          <a:p>
            <a:r>
              <a:rPr lang="en-US" altLang="zh-CN" sz="2400" b="1" dirty="0" smtClean="0">
                <a:latin typeface="微软雅黑" panose="020B0503020204020204" pitchFamily="34" charset="-122"/>
                <a:ea typeface="微软雅黑" panose="020B0503020204020204" pitchFamily="34" charset="-122"/>
              </a:rPr>
              <a:t> </a:t>
            </a:r>
            <a:endParaRPr lang="zh-CN" altLang="zh-CN" sz="2400" dirty="0" smtClean="0">
              <a:latin typeface="微软雅黑" panose="020B0503020204020204" pitchFamily="34" charset="-122"/>
              <a:ea typeface="微软雅黑" panose="020B0503020204020204" pitchFamily="34" charset="-122"/>
            </a:endParaRPr>
          </a:p>
          <a:p>
            <a:pPr marL="342900" lvl="1" indent="-342900" algn="l">
              <a:lnSpc>
                <a:spcPct val="100000"/>
              </a:lnSpc>
              <a:spcBef>
                <a:spcPts val="600"/>
              </a:spcBef>
              <a:buFont typeface="Wingdings" panose="05000000000000000000" pitchFamily="2" charset="2"/>
              <a:buChar char="l"/>
            </a:pPr>
            <a:endParaRPr lang="en-US" altLang="zh-CN" sz="2400" dirty="0" smtClean="0">
              <a:latin typeface="微软雅黑" panose="020B0503020204020204" pitchFamily="34" charset="-122"/>
              <a:ea typeface="微软雅黑" panose="020B0503020204020204" pitchFamily="34" charset="-122"/>
            </a:endParaRPr>
          </a:p>
          <a:p>
            <a:pPr marL="342900" lvl="1" indent="-342900" algn="l">
              <a:lnSpc>
                <a:spcPct val="100000"/>
              </a:lnSpc>
              <a:spcBef>
                <a:spcPts val="600"/>
              </a:spcBef>
              <a:buFont typeface="Wingdings" panose="05000000000000000000" pitchFamily="2" charset="2"/>
              <a:buChar char="l"/>
            </a:pPr>
            <a:endParaRPr lang="zh-CN" altLang="zh-CN" sz="2400" dirty="0">
              <a:latin typeface="微软雅黑" panose="020B0503020204020204" pitchFamily="34" charset="-122"/>
              <a:ea typeface="微软雅黑" panose="020B0503020204020204" pitchFamily="34" charset="-122"/>
            </a:endParaRPr>
          </a:p>
          <a:p>
            <a:pPr marL="342900" lvl="1" indent="-342900" algn="l">
              <a:lnSpc>
                <a:spcPct val="100000"/>
              </a:lnSpc>
              <a:spcBef>
                <a:spcPts val="600"/>
              </a:spcBef>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endParaRPr>
          </a:p>
          <a:p>
            <a:pPr marL="342900" lvl="1" indent="-342900" algn="l">
              <a:lnSpc>
                <a:spcPct val="110000"/>
              </a:lnSpc>
              <a:spcBef>
                <a:spcPts val="600"/>
              </a:spcBef>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511120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标题 2"/>
          <p:cNvSpPr>
            <a:spLocks noGrp="1"/>
          </p:cNvSpPr>
          <p:nvPr>
            <p:ph type="title"/>
          </p:nvPr>
        </p:nvSpPr>
        <p:spPr>
          <a:xfrm>
            <a:off x="819730" y="228600"/>
            <a:ext cx="10552540" cy="685800"/>
          </a:xfrm>
        </p:spPr>
        <p:txBody>
          <a:bodyPr>
            <a:normAutofit/>
          </a:bodyPr>
          <a:lstStyle/>
          <a:p>
            <a:pPr lvl="1" algn="l" rtl="0">
              <a:lnSpc>
                <a:spcPct val="90000"/>
              </a:lnSpc>
              <a:spcBef>
                <a:spcPct val="0"/>
              </a:spcBef>
            </a:pP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例</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4  </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缺页中断次数</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9" name="Rectangle 2"/>
          <p:cNvSpPr txBox="1">
            <a:spLocks noChangeArrowheads="1"/>
          </p:cNvSpPr>
          <p:nvPr/>
        </p:nvSpPr>
        <p:spPr>
          <a:xfrm>
            <a:off x="342900" y="1108075"/>
            <a:ext cx="11506200" cy="5113338"/>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0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The </a:t>
            </a:r>
            <a:r>
              <a:rPr lang="en-US" altLang="zh-CN" sz="2400" dirty="0">
                <a:latin typeface="微软雅黑" panose="020B0503020204020204" pitchFamily="34" charset="-122"/>
                <a:ea typeface="微软雅黑" panose="020B0503020204020204" pitchFamily="34" charset="-122"/>
                <a:cs typeface="Times New Roman" pitchFamily="18" charset="0"/>
              </a:rPr>
              <a:t>minimum number of page faults occurs if each of the </a:t>
            </a:r>
            <a:r>
              <a:rPr lang="en-US" altLang="zh-CN" sz="2400" i="1" dirty="0">
                <a:solidFill>
                  <a:srgbClr val="FF0000"/>
                </a:solidFill>
                <a:latin typeface="微软雅黑" panose="020B0503020204020204" pitchFamily="34" charset="-122"/>
                <a:ea typeface="微软雅黑" panose="020B0503020204020204" pitchFamily="34" charset="-122"/>
                <a:cs typeface="Times New Roman" pitchFamily="18" charset="0"/>
              </a:rPr>
              <a:t>n</a:t>
            </a:r>
            <a:r>
              <a:rPr lang="en-US" altLang="zh-CN" sz="2400" dirty="0">
                <a:latin typeface="微软雅黑" panose="020B0503020204020204" pitchFamily="34" charset="-122"/>
                <a:ea typeface="微软雅黑" panose="020B0503020204020204" pitchFamily="34" charset="-122"/>
                <a:cs typeface="Times New Roman" pitchFamily="18" charset="0"/>
              </a:rPr>
              <a:t> distinct pages is swapped in only once or </a:t>
            </a:r>
            <a:r>
              <a:rPr lang="en-US" altLang="zh-CN" sz="2400" i="1" dirty="0">
                <a:solidFill>
                  <a:srgbClr val="FF0000"/>
                </a:solidFill>
                <a:latin typeface="微软雅黑" panose="020B0503020204020204" pitchFamily="34" charset="-122"/>
                <a:ea typeface="微软雅黑" panose="020B0503020204020204" pitchFamily="34" charset="-122"/>
                <a:cs typeface="Times New Roman" pitchFamily="18" charset="0"/>
              </a:rPr>
              <a:t>n</a:t>
            </a:r>
            <a:r>
              <a:rPr lang="en-US" altLang="zh-CN" sz="2400" dirty="0">
                <a:latin typeface="微软雅黑" panose="020B0503020204020204" pitchFamily="34" charset="-122"/>
                <a:ea typeface="微软雅黑" panose="020B0503020204020204" pitchFamily="34" charset="-122"/>
                <a:cs typeface="Times New Roman" pitchFamily="18" charset="0"/>
              </a:rPr>
              <a:t> times</a:t>
            </a:r>
            <a:endParaRPr lang="en-US" altLang="zh-CN" sz="2400" dirty="0" smtClean="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cs typeface="Times New Roman" pitchFamily="18" charset="0"/>
              </a:rPr>
              <a:t>最小</a:t>
            </a:r>
            <a:r>
              <a:rPr lang="zh-CN" altLang="en-US" sz="2400" dirty="0">
                <a:latin typeface="微软雅黑" panose="020B0503020204020204" pitchFamily="34" charset="-122"/>
                <a:ea typeface="微软雅黑" panose="020B0503020204020204" pitchFamily="34" charset="-122"/>
                <a:cs typeface="Times New Roman" pitchFamily="18" charset="0"/>
              </a:rPr>
              <a:t>缺页次数为</a:t>
            </a:r>
            <a:r>
              <a:rPr lang="en-US" altLang="zh-CN" sz="2400" dirty="0">
                <a:latin typeface="微软雅黑" panose="020B0503020204020204" pitchFamily="34" charset="-122"/>
                <a:ea typeface="微软雅黑" panose="020B0503020204020204" pitchFamily="34" charset="-122"/>
                <a:cs typeface="Times New Roman" pitchFamily="18" charset="0"/>
              </a:rPr>
              <a:t>n</a:t>
            </a:r>
            <a:r>
              <a:rPr lang="zh-CN" altLang="en-US" sz="2400" dirty="0">
                <a:latin typeface="微软雅黑" panose="020B0503020204020204" pitchFamily="34" charset="-122"/>
                <a:ea typeface="微软雅黑" panose="020B0503020204020204" pitchFamily="34" charset="-122"/>
                <a:cs typeface="Times New Roman" pitchFamily="18" charset="0"/>
              </a:rPr>
              <a:t>，每个不同的页都需通过缺页中断至少调入一</a:t>
            </a:r>
            <a:r>
              <a:rPr lang="zh-CN" altLang="en-US" sz="2400" dirty="0" smtClean="0">
                <a:latin typeface="微软雅黑" panose="020B0503020204020204" pitchFamily="34" charset="-122"/>
                <a:ea typeface="微软雅黑" panose="020B0503020204020204" pitchFamily="34" charset="-122"/>
                <a:cs typeface="Times New Roman" pitchFamily="18" charset="0"/>
              </a:rPr>
              <a:t>次</a:t>
            </a:r>
            <a:endParaRPr lang="zh-CN" altLang="zh-CN" sz="2400" dirty="0" smtClean="0">
              <a:latin typeface="微软雅黑" panose="020B0503020204020204" pitchFamily="34" charset="-122"/>
              <a:ea typeface="微软雅黑" panose="020B0503020204020204" pitchFamily="34" charset="-122"/>
              <a:cs typeface="Times New Roman" pitchFamily="18" charset="0"/>
            </a:endParaRPr>
          </a:p>
          <a:p>
            <a:pPr>
              <a:lnSpc>
                <a:spcPct val="100000"/>
              </a:lnSpc>
            </a:pPr>
            <a:r>
              <a:rPr lang="en-US" altLang="zh-CN" sz="2400" dirty="0" smtClean="0">
                <a:latin typeface="微软雅黑" panose="020B0503020204020204" pitchFamily="34" charset="-122"/>
                <a:ea typeface="微软雅黑" panose="020B0503020204020204" pitchFamily="34" charset="-122"/>
                <a:cs typeface="Times New Roman" pitchFamily="18" charset="0"/>
              </a:rPr>
              <a:t> </a:t>
            </a:r>
            <a:endParaRPr lang="zh-CN" altLang="zh-CN" sz="2400" dirty="0" smtClean="0">
              <a:latin typeface="微软雅黑" panose="020B0503020204020204" pitchFamily="34" charset="-122"/>
              <a:ea typeface="微软雅黑" panose="020B0503020204020204" pitchFamily="34" charset="-122"/>
              <a:cs typeface="Times New Roman" pitchFamily="18" charset="0"/>
            </a:endParaRPr>
          </a:p>
          <a:p>
            <a:pPr marL="342900" lvl="1" indent="-342900" algn="l">
              <a:lnSpc>
                <a:spcPct val="10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This </a:t>
            </a:r>
            <a:r>
              <a:rPr lang="en-US" altLang="zh-CN" sz="2400" dirty="0">
                <a:latin typeface="微软雅黑" panose="020B0503020204020204" pitchFamily="34" charset="-122"/>
                <a:ea typeface="微软雅黑" panose="020B0503020204020204" pitchFamily="34" charset="-122"/>
                <a:cs typeface="Times New Roman" pitchFamily="18" charset="0"/>
              </a:rPr>
              <a:t>is possible, for example, if </a:t>
            </a:r>
            <a:r>
              <a:rPr lang="en-US" altLang="zh-CN" sz="2400" i="1" dirty="0">
                <a:solidFill>
                  <a:srgbClr val="FF0000"/>
                </a:solidFill>
                <a:latin typeface="微软雅黑" panose="020B0503020204020204" pitchFamily="34" charset="-122"/>
                <a:ea typeface="微软雅黑" panose="020B0503020204020204" pitchFamily="34" charset="-122"/>
                <a:cs typeface="Times New Roman" pitchFamily="18" charset="0"/>
              </a:rPr>
              <a:t>m</a:t>
            </a:r>
            <a:r>
              <a:rPr lang="en-US" altLang="zh-CN" sz="2400" dirty="0">
                <a:latin typeface="微软雅黑" panose="020B0503020204020204" pitchFamily="34" charset="-122"/>
                <a:ea typeface="微软雅黑" panose="020B0503020204020204" pitchFamily="34" charset="-122"/>
                <a:cs typeface="Times New Roman" pitchFamily="18" charset="0"/>
              </a:rPr>
              <a:t> is greater than or equal to </a:t>
            </a:r>
            <a:r>
              <a:rPr lang="en-US" altLang="zh-CN" sz="2400" i="1" dirty="0" smtClean="0">
                <a:solidFill>
                  <a:srgbClr val="FF0000"/>
                </a:solidFill>
                <a:latin typeface="微软雅黑" panose="020B0503020204020204" pitchFamily="34" charset="-122"/>
                <a:ea typeface="微软雅黑" panose="020B0503020204020204" pitchFamily="34" charset="-122"/>
                <a:cs typeface="Times New Roman" pitchFamily="18" charset="0"/>
              </a:rPr>
              <a:t>n</a:t>
            </a:r>
          </a:p>
          <a:p>
            <a:pPr marL="342900" lvl="1" indent="-342900" algn="l">
              <a:lnSpc>
                <a:spcPct val="100000"/>
              </a:lnSpc>
              <a:spcBef>
                <a:spcPts val="600"/>
              </a:spcBef>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342900" lvl="1" indent="-342900" algn="l">
              <a:lnSpc>
                <a:spcPct val="100000"/>
              </a:lnSpc>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cs typeface="Times New Roman" pitchFamily="18" charset="0"/>
              </a:rPr>
              <a:t>Even if </a:t>
            </a:r>
            <a:r>
              <a:rPr lang="en-US" altLang="zh-CN" sz="2400" i="1" dirty="0">
                <a:solidFill>
                  <a:srgbClr val="FF0000"/>
                </a:solidFill>
                <a:latin typeface="微软雅黑" panose="020B0503020204020204" pitchFamily="34" charset="-122"/>
                <a:ea typeface="微软雅黑" panose="020B0503020204020204" pitchFamily="34" charset="-122"/>
                <a:cs typeface="Times New Roman" pitchFamily="18" charset="0"/>
              </a:rPr>
              <a:t>m</a:t>
            </a:r>
            <a:r>
              <a:rPr lang="en-US" altLang="zh-CN" sz="2400" dirty="0">
                <a:latin typeface="微软雅黑" panose="020B0503020204020204" pitchFamily="34" charset="-122"/>
                <a:ea typeface="微软雅黑" panose="020B0503020204020204" pitchFamily="34" charset="-122"/>
                <a:cs typeface="Times New Roman" pitchFamily="18" charset="0"/>
              </a:rPr>
              <a:t> is less than </a:t>
            </a:r>
            <a:r>
              <a:rPr lang="en-US" altLang="zh-CN" sz="2400" i="1" dirty="0">
                <a:solidFill>
                  <a:srgbClr val="FF0000"/>
                </a:solidFill>
                <a:latin typeface="微软雅黑" panose="020B0503020204020204" pitchFamily="34" charset="-122"/>
                <a:ea typeface="微软雅黑" panose="020B0503020204020204" pitchFamily="34" charset="-122"/>
                <a:cs typeface="Times New Roman" pitchFamily="18" charset="0"/>
              </a:rPr>
              <a:t>n</a:t>
            </a:r>
            <a:r>
              <a:rPr lang="en-US" altLang="zh-CN" sz="2400" dirty="0">
                <a:latin typeface="微软雅黑" panose="020B0503020204020204" pitchFamily="34" charset="-122"/>
                <a:ea typeface="微软雅黑" panose="020B0503020204020204" pitchFamily="34" charset="-122"/>
                <a:cs typeface="Times New Roman" pitchFamily="18" charset="0"/>
              </a:rPr>
              <a:t>, the number of swaps may be limited to </a:t>
            </a:r>
            <a:r>
              <a:rPr lang="en-US" altLang="zh-CN" sz="2400" i="1" dirty="0">
                <a:solidFill>
                  <a:srgbClr val="FF0000"/>
                </a:solidFill>
                <a:latin typeface="微软雅黑" panose="020B0503020204020204" pitchFamily="34" charset="-122"/>
                <a:ea typeface="微软雅黑" panose="020B0503020204020204" pitchFamily="34" charset="-122"/>
                <a:cs typeface="Times New Roman" pitchFamily="18" charset="0"/>
              </a:rPr>
              <a:t>n</a:t>
            </a:r>
            <a:r>
              <a:rPr lang="en-US" altLang="zh-CN" sz="2400" dirty="0">
                <a:latin typeface="微软雅黑" panose="020B0503020204020204" pitchFamily="34" charset="-122"/>
                <a:ea typeface="微软雅黑" panose="020B0503020204020204" pitchFamily="34" charset="-122"/>
                <a:cs typeface="Times New Roman" pitchFamily="18" charset="0"/>
              </a:rPr>
              <a:t>. This occurs when there are subsets of the </a:t>
            </a:r>
            <a:r>
              <a:rPr lang="en-US" altLang="zh-CN" sz="2400" i="1" dirty="0">
                <a:solidFill>
                  <a:srgbClr val="FF0000"/>
                </a:solidFill>
                <a:latin typeface="微软雅黑" panose="020B0503020204020204" pitchFamily="34" charset="-122"/>
                <a:ea typeface="微软雅黑" panose="020B0503020204020204" pitchFamily="34" charset="-122"/>
                <a:cs typeface="Times New Roman" pitchFamily="18" charset="0"/>
              </a:rPr>
              <a:t>n</a:t>
            </a:r>
            <a:r>
              <a:rPr lang="en-US" altLang="zh-CN" sz="2400" dirty="0">
                <a:latin typeface="微软雅黑" panose="020B0503020204020204" pitchFamily="34" charset="-122"/>
                <a:ea typeface="微软雅黑" panose="020B0503020204020204" pitchFamily="34" charset="-122"/>
                <a:cs typeface="Times New Roman" pitchFamily="18" charset="0"/>
              </a:rPr>
              <a:t> pages such that no page exists in more than one subset, each subset contains at most </a:t>
            </a:r>
            <a:r>
              <a:rPr lang="en-US" altLang="zh-CN" sz="2400" i="1" dirty="0">
                <a:solidFill>
                  <a:srgbClr val="FF0000"/>
                </a:solidFill>
                <a:latin typeface="微软雅黑" panose="020B0503020204020204" pitchFamily="34" charset="-122"/>
                <a:ea typeface="微软雅黑" panose="020B0503020204020204" pitchFamily="34" charset="-122"/>
                <a:cs typeface="Times New Roman" pitchFamily="18" charset="0"/>
              </a:rPr>
              <a:t>m</a:t>
            </a:r>
            <a:r>
              <a:rPr lang="en-US" altLang="zh-CN" sz="2400" dirty="0">
                <a:latin typeface="微软雅黑" panose="020B0503020204020204" pitchFamily="34" charset="-122"/>
                <a:ea typeface="微软雅黑" panose="020B0503020204020204" pitchFamily="34" charset="-122"/>
                <a:cs typeface="Times New Roman" pitchFamily="18" charset="0"/>
              </a:rPr>
              <a:t> pages, and all references to pages in each subset occur contiguously. (First, pages only in the first subset are referenced, then the second, etc</a:t>
            </a:r>
            <a:r>
              <a:rPr lang="en-US" altLang="zh-CN" sz="2400" dirty="0" smtClean="0">
                <a:latin typeface="微软雅黑" panose="020B0503020204020204" pitchFamily="34" charset="-122"/>
                <a:ea typeface="微软雅黑" panose="020B0503020204020204" pitchFamily="34" charset="-122"/>
                <a:cs typeface="Times New Roman" pitchFamily="18" charset="0"/>
              </a:rPr>
              <a:t>.)</a:t>
            </a:r>
            <a:endParaRPr lang="en-US" altLang="zh-CN" sz="2400" dirty="0">
              <a:latin typeface="微软雅黑" panose="020B0503020204020204" pitchFamily="34" charset="-122"/>
              <a:ea typeface="微软雅黑" panose="020B0503020204020204" pitchFamily="34" charset="-122"/>
            </a:endParaRPr>
          </a:p>
          <a:p>
            <a:pPr marL="342900" lvl="1" indent="-342900" algn="l">
              <a:lnSpc>
                <a:spcPct val="100000"/>
              </a:lnSpc>
              <a:spcBef>
                <a:spcPts val="600"/>
              </a:spcBef>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292856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084006"/>
            <a:ext cx="11567656" cy="5761860"/>
          </a:xfrm>
        </p:spPr>
        <p:txBody>
          <a:bodyPr>
            <a:normAutofit/>
          </a:bodyPr>
          <a:lstStyle/>
          <a:p>
            <a:pPr marL="342900" lvl="1" indent="-342900" algn="l">
              <a:lnSpc>
                <a:spcPct val="100000"/>
              </a:lnSpc>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cs typeface="Times New Roman" pitchFamily="18" charset="0"/>
              </a:rPr>
              <a:t>(12 points)  In a demand-paging system with 1024-byte page size, two process P</a:t>
            </a:r>
            <a:r>
              <a:rPr lang="en-US" altLang="zh-CN" sz="2400" baseline="-25000" dirty="0">
                <a:latin typeface="微软雅黑" panose="020B0503020204020204" pitchFamily="34" charset="-122"/>
                <a:ea typeface="微软雅黑" panose="020B0503020204020204" pitchFamily="34" charset="-122"/>
                <a:cs typeface="Times New Roman" pitchFamily="18" charset="0"/>
              </a:rPr>
              <a:t>1</a:t>
            </a:r>
            <a:r>
              <a:rPr lang="en-US" altLang="zh-CN" sz="2400" dirty="0">
                <a:latin typeface="微软雅黑" panose="020B0503020204020204" pitchFamily="34" charset="-122"/>
                <a:ea typeface="微软雅黑" panose="020B0503020204020204" pitchFamily="34" charset="-122"/>
                <a:cs typeface="Times New Roman" pitchFamily="18" charset="0"/>
              </a:rPr>
              <a:t> and P</a:t>
            </a:r>
            <a:r>
              <a:rPr lang="en-US" altLang="zh-CN" sz="2400" baseline="-25000" dirty="0">
                <a:latin typeface="微软雅黑" panose="020B0503020204020204" pitchFamily="34" charset="-122"/>
                <a:ea typeface="微软雅黑" panose="020B0503020204020204" pitchFamily="34" charset="-122"/>
                <a:cs typeface="Times New Roman" pitchFamily="18" charset="0"/>
              </a:rPr>
              <a:t>2</a:t>
            </a:r>
            <a:r>
              <a:rPr lang="en-US" altLang="zh-CN" sz="2400" dirty="0">
                <a:latin typeface="微软雅黑" panose="020B0503020204020204" pitchFamily="34" charset="-122"/>
                <a:ea typeface="微软雅黑" panose="020B0503020204020204" pitchFamily="34" charset="-122"/>
                <a:cs typeface="Times New Roman" pitchFamily="18" charset="0"/>
              </a:rPr>
              <a:t> have the logical spaces of 5 and 6 pages respectively. The main memory is 8 frames in size, in which frame 0 and frame 1 are dedicated to OS, frame 2, frame 3 and frame 4 are allocated to P</a:t>
            </a:r>
            <a:r>
              <a:rPr lang="en-US" altLang="zh-CN" sz="2400" baseline="-25000" dirty="0">
                <a:latin typeface="微软雅黑" panose="020B0503020204020204" pitchFamily="34" charset="-122"/>
                <a:ea typeface="微软雅黑" panose="020B0503020204020204" pitchFamily="34" charset="-122"/>
                <a:cs typeface="Times New Roman" pitchFamily="18" charset="0"/>
              </a:rPr>
              <a:t>1</a:t>
            </a:r>
            <a:r>
              <a:rPr lang="en-US" altLang="zh-CN" sz="2400" dirty="0">
                <a:latin typeface="微软雅黑" panose="020B0503020204020204" pitchFamily="34" charset="-122"/>
                <a:ea typeface="微软雅黑" panose="020B0503020204020204" pitchFamily="34" charset="-122"/>
                <a:cs typeface="Times New Roman" pitchFamily="18" charset="0"/>
              </a:rPr>
              <a:t>, and frame 5, frame 6 and frame 7 are assigned to P</a:t>
            </a:r>
            <a:r>
              <a:rPr lang="en-US" altLang="zh-CN" sz="2400" baseline="-25000" dirty="0">
                <a:latin typeface="微软雅黑" panose="020B0503020204020204" pitchFamily="34" charset="-122"/>
                <a:ea typeface="微软雅黑" panose="020B0503020204020204" pitchFamily="34" charset="-122"/>
                <a:cs typeface="Times New Roman" pitchFamily="18" charset="0"/>
              </a:rPr>
              <a:t>2</a:t>
            </a:r>
            <a:r>
              <a:rPr lang="en-US" altLang="zh-CN" sz="2400" dirty="0">
                <a:latin typeface="微软雅黑" panose="020B0503020204020204" pitchFamily="34" charset="-122"/>
                <a:ea typeface="微软雅黑" panose="020B0503020204020204" pitchFamily="34" charset="-122"/>
                <a:cs typeface="Times New Roman" pitchFamily="18" charset="0"/>
              </a:rPr>
              <a:t>. </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marL="342900" lvl="1" indent="-342900" algn="l">
              <a:lnSpc>
                <a:spcPct val="10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When </a:t>
            </a:r>
            <a:r>
              <a:rPr lang="en-US" altLang="zh-CN" sz="2400" dirty="0">
                <a:latin typeface="微软雅黑" panose="020B0503020204020204" pitchFamily="34" charset="-122"/>
                <a:ea typeface="微软雅黑" panose="020B0503020204020204" pitchFamily="34" charset="-122"/>
                <a:cs typeface="Times New Roman" pitchFamily="18" charset="0"/>
              </a:rPr>
              <a:t>P</a:t>
            </a:r>
            <a:r>
              <a:rPr lang="en-US" altLang="zh-CN" sz="2400" baseline="-25000" dirty="0">
                <a:latin typeface="微软雅黑" panose="020B0503020204020204" pitchFamily="34" charset="-122"/>
                <a:ea typeface="微软雅黑" panose="020B0503020204020204" pitchFamily="34" charset="-122"/>
                <a:cs typeface="Times New Roman" pitchFamily="18" charset="0"/>
              </a:rPr>
              <a:t>1</a:t>
            </a:r>
            <a:r>
              <a:rPr lang="en-US" altLang="zh-CN" sz="2400" dirty="0">
                <a:latin typeface="微软雅黑" panose="020B0503020204020204" pitchFamily="34" charset="-122"/>
                <a:ea typeface="微软雅黑" panose="020B0503020204020204" pitchFamily="34" charset="-122"/>
                <a:cs typeface="Times New Roman" pitchFamily="18" charset="0"/>
              </a:rPr>
              <a:t> and P</a:t>
            </a:r>
            <a:r>
              <a:rPr lang="en-US" altLang="zh-CN" sz="2400" baseline="-25000" dirty="0">
                <a:latin typeface="微软雅黑" panose="020B0503020204020204" pitchFamily="34" charset="-122"/>
                <a:ea typeface="微软雅黑" panose="020B0503020204020204" pitchFamily="34" charset="-122"/>
                <a:cs typeface="Times New Roman" pitchFamily="18" charset="0"/>
              </a:rPr>
              <a:t>2 </a:t>
            </a:r>
            <a:r>
              <a:rPr lang="en-US" altLang="zh-CN" sz="2400" dirty="0">
                <a:latin typeface="微软雅黑" panose="020B0503020204020204" pitchFamily="34" charset="-122"/>
                <a:ea typeface="微软雅黑" panose="020B0503020204020204" pitchFamily="34" charset="-122"/>
                <a:cs typeface="Times New Roman" pitchFamily="18" charset="0"/>
              </a:rPr>
              <a:t>are scheduled by round-robin (RR) scheme and concurrently run on a single-core CPU, they alternatively and sequentially access the logical addresses in their own logical spaces, and the logical address reference string is given below</a:t>
            </a:r>
            <a:r>
              <a:rPr lang="en-US" altLang="zh-CN" sz="2400" dirty="0" smtClean="0">
                <a:latin typeface="微软雅黑" panose="020B0503020204020204" pitchFamily="34" charset="-122"/>
                <a:ea typeface="微软雅黑" panose="020B0503020204020204" pitchFamily="34" charset="-122"/>
                <a:cs typeface="Times New Roman" pitchFamily="18" charset="0"/>
              </a:rPr>
              <a:t>:</a:t>
            </a:r>
          </a:p>
          <a:p>
            <a:r>
              <a:rPr lang="en-US" altLang="zh-CN" dirty="0" smtClean="0">
                <a:solidFill>
                  <a:srgbClr val="FF0000"/>
                </a:solidFill>
              </a:rPr>
              <a:t>                     </a:t>
            </a:r>
            <a:r>
              <a:rPr lang="en-US" altLang="zh-CN" sz="2400" dirty="0" smtClean="0">
                <a:solidFill>
                  <a:srgbClr val="FF0000"/>
                </a:solidFill>
                <a:latin typeface="微软雅黑" panose="020B0503020204020204" pitchFamily="34" charset="-122"/>
                <a:ea typeface="微软雅黑" panose="020B0503020204020204" pitchFamily="34" charset="-122"/>
              </a:rPr>
              <a:t>P</a:t>
            </a:r>
            <a:r>
              <a:rPr lang="en-US" altLang="zh-CN" sz="2400" baseline="-25000" dirty="0" smtClean="0">
                <a:solidFill>
                  <a:srgbClr val="FF0000"/>
                </a:solidFill>
                <a:latin typeface="微软雅黑" panose="020B0503020204020204" pitchFamily="34" charset="-122"/>
                <a:ea typeface="微软雅黑" panose="020B0503020204020204" pitchFamily="34" charset="-122"/>
              </a:rPr>
              <a:t>1</a:t>
            </a:r>
            <a:r>
              <a:rPr lang="en-US" altLang="zh-CN" sz="2400" dirty="0" smtClean="0">
                <a:solidFill>
                  <a:srgbClr val="FF0000"/>
                </a:solidFill>
                <a:latin typeface="微软雅黑" panose="020B0503020204020204" pitchFamily="34" charset="-122"/>
                <a:ea typeface="微软雅黑" panose="020B0503020204020204" pitchFamily="34" charset="-122"/>
              </a:rPr>
              <a:t>:860</a:t>
            </a:r>
            <a:r>
              <a:rPr lang="en-US" altLang="zh-CN" sz="2400" dirty="0">
                <a:solidFill>
                  <a:srgbClr val="FF0000"/>
                </a:solidFill>
                <a:latin typeface="微软雅黑" panose="020B0503020204020204" pitchFamily="34" charset="-122"/>
                <a:ea typeface="微软雅黑" panose="020B0503020204020204" pitchFamily="34" charset="-122"/>
              </a:rPr>
              <a:t>, P</a:t>
            </a:r>
            <a:r>
              <a:rPr lang="en-US" altLang="zh-CN" sz="2400" baseline="-25000" dirty="0">
                <a:solidFill>
                  <a:srgbClr val="FF0000"/>
                </a:solidFill>
                <a:latin typeface="微软雅黑" panose="020B0503020204020204" pitchFamily="34" charset="-122"/>
                <a:ea typeface="微软雅黑" panose="020B0503020204020204" pitchFamily="34" charset="-122"/>
              </a:rPr>
              <a:t>2</a:t>
            </a:r>
            <a:r>
              <a:rPr lang="en-US" altLang="zh-CN" sz="2400" dirty="0">
                <a:solidFill>
                  <a:srgbClr val="FF0000"/>
                </a:solidFill>
                <a:latin typeface="微软雅黑" panose="020B0503020204020204" pitchFamily="34" charset="-122"/>
                <a:ea typeface="微软雅黑" panose="020B0503020204020204" pitchFamily="34" charset="-122"/>
              </a:rPr>
              <a:t>:870, P</a:t>
            </a:r>
            <a:r>
              <a:rPr lang="en-US" altLang="zh-CN" sz="2400" baseline="-25000" dirty="0">
                <a:solidFill>
                  <a:srgbClr val="FF0000"/>
                </a:solidFill>
                <a:latin typeface="微软雅黑" panose="020B0503020204020204" pitchFamily="34" charset="-122"/>
                <a:ea typeface="微软雅黑" panose="020B0503020204020204" pitchFamily="34" charset="-122"/>
              </a:rPr>
              <a:t>1</a:t>
            </a:r>
            <a:r>
              <a:rPr lang="en-US" altLang="zh-CN" sz="2400" dirty="0">
                <a:solidFill>
                  <a:srgbClr val="FF0000"/>
                </a:solidFill>
                <a:latin typeface="微软雅黑" panose="020B0503020204020204" pitchFamily="34" charset="-122"/>
                <a:ea typeface="微软雅黑" panose="020B0503020204020204" pitchFamily="34" charset="-122"/>
              </a:rPr>
              <a:t>:1240, P</a:t>
            </a:r>
            <a:r>
              <a:rPr lang="en-US" altLang="zh-CN" sz="2400" baseline="-25000" dirty="0">
                <a:solidFill>
                  <a:srgbClr val="FF0000"/>
                </a:solidFill>
                <a:latin typeface="微软雅黑" panose="020B0503020204020204" pitchFamily="34" charset="-122"/>
                <a:ea typeface="微软雅黑" panose="020B0503020204020204" pitchFamily="34" charset="-122"/>
              </a:rPr>
              <a:t>2</a:t>
            </a:r>
            <a:r>
              <a:rPr lang="en-US" altLang="zh-CN" sz="2400" dirty="0">
                <a:solidFill>
                  <a:srgbClr val="FF0000"/>
                </a:solidFill>
                <a:latin typeface="微软雅黑" panose="020B0503020204020204" pitchFamily="34" charset="-122"/>
                <a:ea typeface="微软雅黑" panose="020B0503020204020204" pitchFamily="34" charset="-122"/>
              </a:rPr>
              <a:t>:1500, P</a:t>
            </a:r>
            <a:r>
              <a:rPr lang="en-US" altLang="zh-CN" sz="2400" baseline="-25000" dirty="0">
                <a:solidFill>
                  <a:srgbClr val="FF0000"/>
                </a:solidFill>
                <a:latin typeface="微软雅黑" panose="020B0503020204020204" pitchFamily="34" charset="-122"/>
                <a:ea typeface="微软雅黑" panose="020B0503020204020204" pitchFamily="34" charset="-122"/>
              </a:rPr>
              <a:t>1</a:t>
            </a:r>
            <a:r>
              <a:rPr lang="en-US" altLang="zh-CN" sz="2400" dirty="0">
                <a:solidFill>
                  <a:srgbClr val="FF0000"/>
                </a:solidFill>
                <a:latin typeface="微软雅黑" panose="020B0503020204020204" pitchFamily="34" charset="-122"/>
                <a:ea typeface="微软雅黑" panose="020B0503020204020204" pitchFamily="34" charset="-122"/>
              </a:rPr>
              <a:t>:2300, P</a:t>
            </a:r>
            <a:r>
              <a:rPr lang="en-US" altLang="zh-CN" sz="2400" baseline="-25000" dirty="0">
                <a:solidFill>
                  <a:srgbClr val="FF0000"/>
                </a:solidFill>
                <a:latin typeface="微软雅黑" panose="020B0503020204020204" pitchFamily="34" charset="-122"/>
                <a:ea typeface="微软雅黑" panose="020B0503020204020204" pitchFamily="34" charset="-122"/>
              </a:rPr>
              <a:t>2</a:t>
            </a:r>
            <a:r>
              <a:rPr lang="en-US" altLang="zh-CN" sz="2400" dirty="0">
                <a:solidFill>
                  <a:srgbClr val="FF0000"/>
                </a:solidFill>
                <a:latin typeface="微软雅黑" panose="020B0503020204020204" pitchFamily="34" charset="-122"/>
                <a:ea typeface="微软雅黑" panose="020B0503020204020204" pitchFamily="34" charset="-122"/>
              </a:rPr>
              <a:t>:2200, P</a:t>
            </a:r>
            <a:r>
              <a:rPr lang="en-US" altLang="zh-CN" sz="2400" baseline="-25000" dirty="0">
                <a:solidFill>
                  <a:srgbClr val="FF0000"/>
                </a:solidFill>
                <a:latin typeface="微软雅黑" panose="020B0503020204020204" pitchFamily="34" charset="-122"/>
                <a:ea typeface="微软雅黑" panose="020B0503020204020204" pitchFamily="34" charset="-122"/>
              </a:rPr>
              <a:t>1</a:t>
            </a:r>
            <a:r>
              <a:rPr lang="en-US" altLang="zh-CN" sz="2400" dirty="0">
                <a:solidFill>
                  <a:srgbClr val="FF0000"/>
                </a:solidFill>
                <a:latin typeface="微软雅黑" panose="020B0503020204020204" pitchFamily="34" charset="-122"/>
                <a:ea typeface="微软雅黑" panose="020B0503020204020204" pitchFamily="34" charset="-122"/>
              </a:rPr>
              <a:t>:3000, P</a:t>
            </a:r>
            <a:r>
              <a:rPr lang="en-US" altLang="zh-CN" sz="2400" baseline="-25000" dirty="0">
                <a:solidFill>
                  <a:srgbClr val="FF0000"/>
                </a:solidFill>
                <a:latin typeface="微软雅黑" panose="020B0503020204020204" pitchFamily="34" charset="-122"/>
                <a:ea typeface="微软雅黑" panose="020B0503020204020204" pitchFamily="34" charset="-122"/>
              </a:rPr>
              <a:t>2</a:t>
            </a:r>
            <a:r>
              <a:rPr lang="en-US" altLang="zh-CN" sz="2400" dirty="0">
                <a:solidFill>
                  <a:srgbClr val="FF0000"/>
                </a:solidFill>
                <a:latin typeface="微软雅黑" panose="020B0503020204020204" pitchFamily="34" charset="-122"/>
                <a:ea typeface="微软雅黑" panose="020B0503020204020204" pitchFamily="34" charset="-122"/>
              </a:rPr>
              <a:t>:870, </a:t>
            </a:r>
            <a:endParaRPr lang="zh-CN" altLang="zh-CN" sz="2400" dirty="0">
              <a:solidFill>
                <a:srgbClr val="FF0000"/>
              </a:solidFill>
              <a:latin typeface="微软雅黑" panose="020B0503020204020204" pitchFamily="34" charset="-122"/>
              <a:ea typeface="微软雅黑" panose="020B0503020204020204" pitchFamily="34" charset="-122"/>
            </a:endParaRPr>
          </a:p>
          <a:p>
            <a:r>
              <a:rPr lang="en-US" altLang="zh-CN" sz="2400" dirty="0" smtClean="0">
                <a:solidFill>
                  <a:srgbClr val="FF0000"/>
                </a:solidFill>
                <a:latin typeface="微软雅黑" panose="020B0503020204020204" pitchFamily="34" charset="-122"/>
                <a:ea typeface="微软雅黑" panose="020B0503020204020204" pitchFamily="34" charset="-122"/>
              </a:rPr>
              <a:t>                P</a:t>
            </a:r>
            <a:r>
              <a:rPr lang="en-US" altLang="zh-CN" sz="2400" baseline="-25000" dirty="0" smtClean="0">
                <a:solidFill>
                  <a:srgbClr val="FF0000"/>
                </a:solidFill>
                <a:latin typeface="微软雅黑" panose="020B0503020204020204" pitchFamily="34" charset="-122"/>
                <a:ea typeface="微软雅黑" panose="020B0503020204020204" pitchFamily="34" charset="-122"/>
              </a:rPr>
              <a:t>1</a:t>
            </a:r>
            <a:r>
              <a:rPr lang="en-US" altLang="zh-CN" sz="2400" dirty="0" smtClean="0">
                <a:solidFill>
                  <a:srgbClr val="FF0000"/>
                </a:solidFill>
                <a:latin typeface="微软雅黑" panose="020B0503020204020204" pitchFamily="34" charset="-122"/>
                <a:ea typeface="微软雅黑" panose="020B0503020204020204" pitchFamily="34" charset="-122"/>
              </a:rPr>
              <a:t>:4200</a:t>
            </a:r>
            <a:r>
              <a:rPr lang="en-US" altLang="zh-CN" sz="2400" dirty="0">
                <a:solidFill>
                  <a:srgbClr val="FF0000"/>
                </a:solidFill>
                <a:latin typeface="微软雅黑" panose="020B0503020204020204" pitchFamily="34" charset="-122"/>
                <a:ea typeface="微软雅黑" panose="020B0503020204020204" pitchFamily="34" charset="-122"/>
              </a:rPr>
              <a:t>, P</a:t>
            </a:r>
            <a:r>
              <a:rPr lang="en-US" altLang="zh-CN" sz="2400" baseline="-25000" dirty="0">
                <a:solidFill>
                  <a:srgbClr val="FF0000"/>
                </a:solidFill>
                <a:latin typeface="微软雅黑" panose="020B0503020204020204" pitchFamily="34" charset="-122"/>
                <a:ea typeface="微软雅黑" panose="020B0503020204020204" pitchFamily="34" charset="-122"/>
              </a:rPr>
              <a:t>2</a:t>
            </a:r>
            <a:r>
              <a:rPr lang="en-US" altLang="zh-CN" sz="2400" dirty="0">
                <a:solidFill>
                  <a:srgbClr val="FF0000"/>
                </a:solidFill>
                <a:latin typeface="微软雅黑" panose="020B0503020204020204" pitchFamily="34" charset="-122"/>
                <a:ea typeface="微软雅黑" panose="020B0503020204020204" pitchFamily="34" charset="-122"/>
              </a:rPr>
              <a:t>:4100, P</a:t>
            </a:r>
            <a:r>
              <a:rPr lang="en-US" altLang="zh-CN" sz="2400" baseline="-25000" dirty="0">
                <a:solidFill>
                  <a:srgbClr val="FF0000"/>
                </a:solidFill>
                <a:latin typeface="微软雅黑" panose="020B0503020204020204" pitchFamily="34" charset="-122"/>
                <a:ea typeface="微软雅黑" panose="020B0503020204020204" pitchFamily="34" charset="-122"/>
              </a:rPr>
              <a:t>1</a:t>
            </a:r>
            <a:r>
              <a:rPr lang="en-US" altLang="zh-CN" sz="2400" dirty="0">
                <a:solidFill>
                  <a:srgbClr val="FF0000"/>
                </a:solidFill>
                <a:latin typeface="微软雅黑" panose="020B0503020204020204" pitchFamily="34" charset="-122"/>
                <a:ea typeface="微软雅黑" panose="020B0503020204020204" pitchFamily="34" charset="-122"/>
              </a:rPr>
              <a:t>:900, P</a:t>
            </a:r>
            <a:r>
              <a:rPr lang="en-US" altLang="zh-CN" sz="2400" baseline="-25000" dirty="0">
                <a:solidFill>
                  <a:srgbClr val="FF0000"/>
                </a:solidFill>
                <a:latin typeface="微软雅黑" panose="020B0503020204020204" pitchFamily="34" charset="-122"/>
                <a:ea typeface="微软雅黑" panose="020B0503020204020204" pitchFamily="34" charset="-122"/>
              </a:rPr>
              <a:t>2</a:t>
            </a:r>
            <a:r>
              <a:rPr lang="en-US" altLang="zh-CN" sz="2400" dirty="0">
                <a:solidFill>
                  <a:srgbClr val="FF0000"/>
                </a:solidFill>
                <a:latin typeface="微软雅黑" panose="020B0503020204020204" pitchFamily="34" charset="-122"/>
                <a:ea typeface="微软雅黑" panose="020B0503020204020204" pitchFamily="34" charset="-122"/>
              </a:rPr>
              <a:t>:1300</a:t>
            </a:r>
            <a:endParaRPr lang="zh-CN" altLang="zh-CN" sz="2400" dirty="0">
              <a:solidFill>
                <a:srgbClr val="FF0000"/>
              </a:solidFill>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here, “P</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:860, P</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:870” means that P</a:t>
            </a:r>
            <a:r>
              <a:rPr lang="en-US" altLang="zh-CN" sz="2400" baseline="-25000" dirty="0">
                <a:latin typeface="微软雅黑" panose="020B0503020204020204" pitchFamily="34" charset="-122"/>
                <a:ea typeface="微软雅黑" panose="020B0503020204020204" pitchFamily="34" charset="-122"/>
              </a:rPr>
              <a:t>1 </a:t>
            </a:r>
            <a:r>
              <a:rPr lang="en-US" altLang="zh-CN" sz="2400" dirty="0">
                <a:latin typeface="微软雅黑" panose="020B0503020204020204" pitchFamily="34" charset="-122"/>
                <a:ea typeface="微软雅黑" panose="020B0503020204020204" pitchFamily="34" charset="-122"/>
              </a:rPr>
              <a:t>references logical address 860 (assuming in decimal values) in its own logical space, and then P</a:t>
            </a:r>
            <a:r>
              <a:rPr lang="en-US" altLang="zh-CN" sz="2400" baseline="-25000" dirty="0">
                <a:latin typeface="微软雅黑" panose="020B0503020204020204" pitchFamily="34" charset="-122"/>
                <a:ea typeface="微软雅黑" panose="020B0503020204020204" pitchFamily="34" charset="-122"/>
              </a:rPr>
              <a:t>2 </a:t>
            </a:r>
            <a:r>
              <a:rPr lang="en-US" altLang="zh-CN" sz="2400" dirty="0">
                <a:latin typeface="微软雅黑" panose="020B0503020204020204" pitchFamily="34" charset="-122"/>
                <a:ea typeface="微软雅黑" panose="020B0503020204020204" pitchFamily="34" charset="-122"/>
              </a:rPr>
              <a:t>accesses logical address 870 in its own logical space.</a:t>
            </a:r>
            <a:endParaRPr lang="zh-CN" altLang="en-US" sz="2400" dirty="0">
              <a:latin typeface="微软雅黑" panose="020B0503020204020204" pitchFamily="34" charset="-122"/>
              <a:ea typeface="微软雅黑" panose="020B0503020204020204" pitchFamily="34" charset="-122"/>
              <a:cs typeface="Times New Roman" pitchFamily="18" charset="0"/>
            </a:endParaRPr>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5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两进程局部页置换</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6381544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084006"/>
            <a:ext cx="11567656" cy="5761860"/>
          </a:xfrm>
        </p:spPr>
        <p:txBody>
          <a:bodyPr>
            <a:normAutofit/>
          </a:bodyPr>
          <a:lstStyle/>
          <a:p>
            <a:pPr marL="342900" lvl="1" indent="-342900" algn="l">
              <a:lnSpc>
                <a:spcPct val="100000"/>
              </a:lnSpc>
              <a:spcBef>
                <a:spcPts val="600"/>
              </a:spcBef>
              <a:buFont typeface="Wingdings" panose="05000000000000000000" pitchFamily="2" charset="2"/>
              <a:buChar char="l"/>
            </a:pPr>
            <a:r>
              <a:rPr lang="en-US" altLang="zh-CN" sz="2400" dirty="0" smtClean="0"/>
              <a:t>It </a:t>
            </a:r>
            <a:r>
              <a:rPr lang="en-US" altLang="zh-CN" sz="2400" dirty="0"/>
              <a:t>is assumed that</a:t>
            </a:r>
            <a:r>
              <a:rPr lang="en-US" altLang="zh-CN" sz="2400" dirty="0" smtClean="0"/>
              <a:t>,</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pPr>
            <a:r>
              <a:rPr lang="en-US" altLang="zh-CN" sz="2400" dirty="0" smtClean="0"/>
              <a:t>initially</a:t>
            </a:r>
            <a:r>
              <a:rPr lang="en-US" altLang="zh-CN" sz="2400" dirty="0"/>
              <a:t>, no pages of P</a:t>
            </a:r>
            <a:r>
              <a:rPr lang="en-US" altLang="zh-CN" sz="2400" baseline="-25000" dirty="0"/>
              <a:t>1</a:t>
            </a:r>
            <a:r>
              <a:rPr lang="en-US" altLang="zh-CN" sz="2400" dirty="0"/>
              <a:t> and P</a:t>
            </a:r>
            <a:r>
              <a:rPr lang="en-US" altLang="zh-CN" sz="2400" baseline="-25000" dirty="0"/>
              <a:t>2</a:t>
            </a:r>
            <a:r>
              <a:rPr lang="en-US" altLang="zh-CN" sz="2400" dirty="0"/>
              <a:t> are loaded into main memory, and only OS resides in </a:t>
            </a:r>
            <a:r>
              <a:rPr lang="en-US" altLang="zh-CN" sz="2400" dirty="0" smtClean="0"/>
              <a:t>memory;</a:t>
            </a:r>
            <a:endParaRPr lang="en-US" altLang="zh-CN" sz="2400" dirty="0"/>
          </a:p>
          <a:p>
            <a:pPr marL="800100" lvl="1" indent="-342900">
              <a:lnSpc>
                <a:spcPct val="100000"/>
              </a:lnSpc>
              <a:spcBef>
                <a:spcPts val="600"/>
              </a:spcBef>
              <a:buClr>
                <a:srgbClr val="FF0000"/>
              </a:buClr>
              <a:buSzPct val="80000"/>
              <a:buFont typeface="Wingdings" panose="05000000000000000000" pitchFamily="2" charset="2"/>
              <a:buChar char="n"/>
            </a:pPr>
            <a:r>
              <a:rPr lang="en-US" altLang="zh-CN" sz="2400" dirty="0" smtClean="0"/>
              <a:t>OS </a:t>
            </a:r>
            <a:r>
              <a:rPr lang="en-US" altLang="zh-CN" sz="2400" dirty="0"/>
              <a:t>takes the local page replacement strategy, that is, a process can take a replacement/swapped-out frame from only its own allocated </a:t>
            </a:r>
            <a:r>
              <a:rPr lang="en-US" altLang="zh-CN" sz="2400" dirty="0" smtClean="0"/>
              <a:t>frames;</a:t>
            </a:r>
            <a:endParaRPr lang="en-US" altLang="zh-CN" sz="2400" dirty="0"/>
          </a:p>
          <a:p>
            <a:pPr marL="800100" lvl="1" indent="-342900">
              <a:lnSpc>
                <a:spcPct val="100000"/>
              </a:lnSpc>
              <a:spcBef>
                <a:spcPts val="600"/>
              </a:spcBef>
              <a:buClr>
                <a:srgbClr val="FF0000"/>
              </a:buClr>
              <a:buSzPct val="80000"/>
              <a:buFont typeface="Wingdings" panose="05000000000000000000" pitchFamily="2" charset="2"/>
              <a:buChar char="n"/>
            </a:pPr>
            <a:r>
              <a:rPr lang="en-US" altLang="zh-CN" sz="2400" dirty="0" smtClean="0"/>
              <a:t>OS </a:t>
            </a:r>
            <a:r>
              <a:rPr lang="en-US" altLang="zh-CN" sz="2400" dirty="0"/>
              <a:t>uses </a:t>
            </a:r>
            <a:r>
              <a:rPr lang="en-US" altLang="zh-CN" sz="2400" dirty="0">
                <a:solidFill>
                  <a:srgbClr val="FF0000"/>
                </a:solidFill>
              </a:rPr>
              <a:t>FIFO replacement for P</a:t>
            </a:r>
            <a:r>
              <a:rPr lang="en-US" altLang="zh-CN" sz="2400" baseline="-25000" dirty="0">
                <a:solidFill>
                  <a:srgbClr val="FF0000"/>
                </a:solidFill>
              </a:rPr>
              <a:t>1</a:t>
            </a:r>
            <a:r>
              <a:rPr lang="en-US" altLang="zh-CN" sz="2400" dirty="0">
                <a:solidFill>
                  <a:srgbClr val="FF0000"/>
                </a:solidFill>
              </a:rPr>
              <a:t> </a:t>
            </a:r>
            <a:r>
              <a:rPr lang="en-US" altLang="zh-CN" sz="2400" dirty="0"/>
              <a:t>and </a:t>
            </a:r>
            <a:r>
              <a:rPr lang="en-US" altLang="zh-CN" sz="2400" dirty="0">
                <a:solidFill>
                  <a:srgbClr val="FF0000"/>
                </a:solidFill>
              </a:rPr>
              <a:t>LRU replacement for P</a:t>
            </a:r>
            <a:r>
              <a:rPr lang="en-US" altLang="zh-CN" sz="2400" baseline="-25000" dirty="0">
                <a:solidFill>
                  <a:srgbClr val="FF0000"/>
                </a:solidFill>
              </a:rPr>
              <a:t>2</a:t>
            </a:r>
            <a:r>
              <a:rPr lang="en-US" altLang="zh-CN" sz="2400" dirty="0"/>
              <a:t>, respectively, to select swapped-out </a:t>
            </a:r>
            <a:r>
              <a:rPr lang="en-US" altLang="zh-CN" sz="2400" dirty="0" smtClean="0"/>
              <a:t>pages;</a:t>
            </a:r>
            <a:endParaRPr lang="en-US" altLang="zh-CN" sz="2400" dirty="0"/>
          </a:p>
          <a:p>
            <a:pPr marL="800100" lvl="1" indent="-342900">
              <a:lnSpc>
                <a:spcPct val="100000"/>
              </a:lnSpc>
              <a:spcBef>
                <a:spcPts val="600"/>
              </a:spcBef>
              <a:buClr>
                <a:srgbClr val="FF0000"/>
              </a:buClr>
              <a:buSzPct val="80000"/>
              <a:buFont typeface="Wingdings" panose="05000000000000000000" pitchFamily="2" charset="2"/>
              <a:buChar char="n"/>
            </a:pPr>
            <a:r>
              <a:rPr lang="en-US" altLang="zh-CN" sz="2400" dirty="0" smtClean="0"/>
              <a:t>When </a:t>
            </a:r>
            <a:r>
              <a:rPr lang="en-US" altLang="zh-CN" sz="2400" dirty="0"/>
              <a:t>there are several free frames available, OS allocates the frame with the minimum frame number to the swapped-in page</a:t>
            </a:r>
            <a:r>
              <a:rPr lang="en-US" altLang="zh-CN" sz="2400" dirty="0" smtClean="0"/>
              <a:t>.</a:t>
            </a:r>
            <a:endParaRPr lang="zh-CN" altLang="zh-CN" sz="2400" dirty="0"/>
          </a:p>
          <a:p>
            <a:pPr marL="342900" lvl="1" indent="-342900" algn="l">
              <a:lnSpc>
                <a:spcPct val="100000"/>
              </a:lnSpc>
              <a:spcBef>
                <a:spcPts val="600"/>
              </a:spcBef>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cs typeface="Times New Roman" pitchFamily="18" charset="0"/>
            </a:endParaRPr>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5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两进程局部页置换</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40361359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084006"/>
            <a:ext cx="11567656" cy="5761860"/>
          </a:xfrm>
        </p:spPr>
        <p:txBody>
          <a:bodyPr>
            <a:normAutofit/>
          </a:bodyPr>
          <a:lstStyle/>
          <a:p>
            <a:pPr marL="342900" lvl="1" indent="-342900" algn="l">
              <a:lnSpc>
                <a:spcPct val="100000"/>
              </a:lnSpc>
              <a:spcBef>
                <a:spcPts val="600"/>
              </a:spcBef>
              <a:buFont typeface="Wingdings" panose="05000000000000000000" pitchFamily="2" charset="2"/>
              <a:buChar char="l"/>
            </a:pPr>
            <a:r>
              <a:rPr lang="en-US" altLang="zh-CN" sz="2400" dirty="0" smtClean="0"/>
              <a:t>Consider </a:t>
            </a:r>
            <a:r>
              <a:rPr lang="en-US" altLang="zh-CN" sz="2400" dirty="0"/>
              <a:t>the mentioned-above logical address reference string, and answer the following questions</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pPr>
            <a:r>
              <a:rPr lang="en-US" altLang="zh-CN" sz="2400" dirty="0" smtClean="0"/>
              <a:t>Analyze </a:t>
            </a:r>
            <a:r>
              <a:rPr lang="en-US" altLang="zh-CN" sz="2400" dirty="0"/>
              <a:t>the page reference string for this reference string, and illustrate by a figure the page replacement procedure during P</a:t>
            </a:r>
            <a:r>
              <a:rPr lang="en-US" altLang="zh-CN" sz="2400" baseline="-25000" dirty="0"/>
              <a:t>1</a:t>
            </a:r>
            <a:r>
              <a:rPr lang="en-US" altLang="zh-CN" sz="2400" dirty="0"/>
              <a:t> and P</a:t>
            </a:r>
            <a:r>
              <a:rPr lang="en-US" altLang="zh-CN" sz="2400" baseline="-25000" dirty="0"/>
              <a:t>2</a:t>
            </a:r>
            <a:r>
              <a:rPr lang="en-US" altLang="zh-CN" sz="2400" dirty="0"/>
              <a:t> </a:t>
            </a:r>
            <a:r>
              <a:rPr lang="en-US" altLang="zh-CN" sz="2400" dirty="0" smtClean="0"/>
              <a:t>execution</a:t>
            </a:r>
            <a:endParaRPr lang="en-US" altLang="zh-CN" sz="2400" dirty="0"/>
          </a:p>
          <a:p>
            <a:pPr marL="800100" lvl="1" indent="-342900">
              <a:lnSpc>
                <a:spcPct val="100000"/>
              </a:lnSpc>
              <a:spcBef>
                <a:spcPts val="600"/>
              </a:spcBef>
              <a:buClr>
                <a:srgbClr val="FF0000"/>
              </a:buClr>
              <a:buSzPct val="80000"/>
              <a:buFont typeface="Wingdings" panose="05000000000000000000" pitchFamily="2" charset="2"/>
              <a:buChar char="n"/>
            </a:pPr>
            <a:r>
              <a:rPr lang="en-US" altLang="zh-CN" sz="2400" dirty="0" smtClean="0"/>
              <a:t>How </a:t>
            </a:r>
            <a:r>
              <a:rPr lang="en-US" altLang="zh-CN" sz="2400" dirty="0"/>
              <a:t>many page faults occur for P</a:t>
            </a:r>
            <a:r>
              <a:rPr lang="en-US" altLang="zh-CN" sz="2400" baseline="-25000" dirty="0"/>
              <a:t>1</a:t>
            </a:r>
            <a:r>
              <a:rPr lang="en-US" altLang="zh-CN" sz="2400" dirty="0"/>
              <a:t> and P</a:t>
            </a:r>
            <a:r>
              <a:rPr lang="en-US" altLang="zh-CN" sz="2400" baseline="-25000" dirty="0"/>
              <a:t>2</a:t>
            </a:r>
            <a:r>
              <a:rPr lang="en-US" altLang="zh-CN" sz="2400" dirty="0"/>
              <a:t>? </a:t>
            </a:r>
          </a:p>
          <a:p>
            <a:pPr marL="800100" lvl="1" indent="-342900">
              <a:lnSpc>
                <a:spcPct val="100000"/>
              </a:lnSpc>
              <a:spcBef>
                <a:spcPts val="600"/>
              </a:spcBef>
              <a:buClr>
                <a:srgbClr val="FF0000"/>
              </a:buClr>
              <a:buSzPct val="80000"/>
              <a:buFont typeface="Wingdings" panose="05000000000000000000" pitchFamily="2" charset="2"/>
              <a:buChar char="n"/>
            </a:pPr>
            <a:r>
              <a:rPr lang="en-US" altLang="zh-CN" sz="2400" dirty="0" smtClean="0"/>
              <a:t>For </a:t>
            </a:r>
            <a:r>
              <a:rPr lang="en-US" altLang="zh-CN" sz="2400" dirty="0"/>
              <a:t>P</a:t>
            </a:r>
            <a:r>
              <a:rPr lang="en-US" altLang="zh-CN" sz="2400" baseline="-25000" dirty="0"/>
              <a:t>2</a:t>
            </a:r>
            <a:r>
              <a:rPr lang="en-US" altLang="zh-CN" sz="2400" dirty="0"/>
              <a:t>’s last reference “P</a:t>
            </a:r>
            <a:r>
              <a:rPr lang="en-US" altLang="zh-CN" sz="2400" baseline="-25000" dirty="0"/>
              <a:t>2</a:t>
            </a:r>
            <a:r>
              <a:rPr lang="en-US" altLang="zh-CN" sz="2400" dirty="0"/>
              <a:t>:1300” in the string, what is the actual physical address that P</a:t>
            </a:r>
            <a:r>
              <a:rPr lang="en-US" altLang="zh-CN" sz="2400" baseline="-25000" dirty="0"/>
              <a:t>2</a:t>
            </a:r>
            <a:r>
              <a:rPr lang="en-US" altLang="zh-CN" sz="2400" dirty="0"/>
              <a:t> accesses, and why</a:t>
            </a:r>
            <a:r>
              <a:rPr lang="en-US" altLang="zh-CN" sz="2400" dirty="0" smtClean="0"/>
              <a:t>?</a:t>
            </a:r>
            <a:endParaRPr lang="zh-CN" altLang="zh-CN" sz="2400" dirty="0"/>
          </a:p>
          <a:p>
            <a:pPr marL="342900" lvl="1" indent="-342900" algn="l">
              <a:lnSpc>
                <a:spcPct val="100000"/>
              </a:lnSpc>
              <a:spcBef>
                <a:spcPts val="600"/>
              </a:spcBef>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cs typeface="Times New Roman" pitchFamily="18" charset="0"/>
            </a:endParaRPr>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5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两进程局部页置换</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3470130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algn="l">
              <a:lnSpc>
                <a:spcPct val="100000"/>
              </a:lnSpc>
              <a:spcBef>
                <a:spcPts val="600"/>
              </a:spcBef>
              <a:buFont typeface="Wingdings" panose="05000000000000000000" pitchFamily="2" charset="2"/>
              <a:buChar char="l"/>
            </a:pPr>
            <a:r>
              <a:rPr lang="zh-CN" altLang="zh-CN" sz="2400" dirty="0" smtClean="0"/>
              <a:t>首先</a:t>
            </a:r>
            <a:r>
              <a:rPr lang="zh-CN" altLang="zh-CN" sz="2400" dirty="0"/>
              <a:t>，根据进程</a:t>
            </a:r>
            <a:r>
              <a:rPr lang="en-US" altLang="zh-CN" sz="2400" dirty="0"/>
              <a:t>P1</a:t>
            </a:r>
            <a:r>
              <a:rPr lang="zh-CN" altLang="zh-CN" sz="2400" dirty="0"/>
              <a:t>和</a:t>
            </a:r>
            <a:r>
              <a:rPr lang="en-US" altLang="zh-CN" sz="2400" dirty="0"/>
              <a:t> P2</a:t>
            </a:r>
            <a:r>
              <a:rPr lang="zh-CN" altLang="zh-CN" sz="2400" dirty="0"/>
              <a:t>的执行时访问的</a:t>
            </a:r>
            <a:r>
              <a:rPr lang="en-US" altLang="zh-CN" sz="2400" dirty="0"/>
              <a:t>logical address</a:t>
            </a:r>
            <a:r>
              <a:rPr lang="zh-CN" altLang="zh-CN" sz="2400" dirty="0"/>
              <a:t>和</a:t>
            </a:r>
            <a:r>
              <a:rPr lang="en-US" altLang="zh-CN" sz="2400" dirty="0"/>
              <a:t>page size</a:t>
            </a:r>
            <a:r>
              <a:rPr lang="zh-CN" altLang="zh-CN" sz="2400" dirty="0"/>
              <a:t>，计算这些逻辑地址对应的页号，从而将上述</a:t>
            </a:r>
            <a:r>
              <a:rPr lang="en-US" altLang="zh-CN" sz="2400" dirty="0"/>
              <a:t>P1 </a:t>
            </a:r>
            <a:r>
              <a:rPr lang="zh-CN" altLang="zh-CN" sz="2400" dirty="0"/>
              <a:t>和</a:t>
            </a:r>
            <a:r>
              <a:rPr lang="en-US" altLang="zh-CN" sz="2400" dirty="0"/>
              <a:t> P2</a:t>
            </a:r>
            <a:r>
              <a:rPr lang="zh-CN" altLang="zh-CN" sz="2400" dirty="0"/>
              <a:t>的</a:t>
            </a:r>
            <a:r>
              <a:rPr lang="en-US" altLang="zh-CN" sz="2400" dirty="0"/>
              <a:t>logical address reference string</a:t>
            </a:r>
            <a:r>
              <a:rPr lang="zh-CN" altLang="zh-CN" sz="2400" dirty="0"/>
              <a:t>转换为</a:t>
            </a:r>
            <a:r>
              <a:rPr lang="en-US" altLang="zh-CN" sz="2400" dirty="0"/>
              <a:t>page reference </a:t>
            </a:r>
            <a:r>
              <a:rPr lang="en-US" altLang="zh-CN" sz="2400" dirty="0" smtClean="0"/>
              <a:t>string</a:t>
            </a:r>
            <a:r>
              <a:rPr lang="zh-CN" altLang="en-US" sz="2400" dirty="0" smtClean="0"/>
              <a:t>，</a:t>
            </a:r>
            <a:r>
              <a:rPr lang="en-US" altLang="zh-CN" sz="2400" dirty="0" smtClean="0"/>
              <a:t>e.g.</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pPr>
            <a:r>
              <a:rPr lang="zh-CN" altLang="zh-CN" sz="2400" dirty="0" smtClean="0"/>
              <a:t>对</a:t>
            </a:r>
            <a:r>
              <a:rPr lang="en-US" altLang="zh-CN" sz="2400" dirty="0"/>
              <a:t>“P</a:t>
            </a:r>
            <a:r>
              <a:rPr lang="en-US" altLang="zh-CN" sz="2400" baseline="-25000" dirty="0"/>
              <a:t>1</a:t>
            </a:r>
            <a:r>
              <a:rPr lang="en-US" altLang="zh-CN" sz="2400" dirty="0"/>
              <a:t>:860”</a:t>
            </a:r>
            <a:r>
              <a:rPr lang="zh-CN" altLang="zh-CN" sz="2400" dirty="0"/>
              <a:t>，进程</a:t>
            </a:r>
            <a:r>
              <a:rPr lang="en-US" altLang="zh-CN" sz="2400" dirty="0"/>
              <a:t>P</a:t>
            </a:r>
            <a:r>
              <a:rPr lang="en-US" altLang="zh-CN" sz="2400" baseline="-25000" dirty="0"/>
              <a:t>1</a:t>
            </a:r>
            <a:r>
              <a:rPr lang="zh-CN" altLang="zh-CN" sz="2400" dirty="0"/>
              <a:t>访问位于第</a:t>
            </a:r>
            <a:r>
              <a:rPr lang="en-US" altLang="zh-CN" sz="2400" dirty="0"/>
              <a:t>0</a:t>
            </a:r>
            <a:r>
              <a:rPr lang="zh-CN" altLang="zh-CN" sz="2400" dirty="0"/>
              <a:t>页的逻辑地址</a:t>
            </a:r>
            <a:r>
              <a:rPr lang="en-US" altLang="zh-CN" sz="2400" dirty="0" smtClean="0"/>
              <a:t>860=0*1024+860</a:t>
            </a:r>
            <a:endParaRPr lang="en-US" altLang="zh-CN" sz="2400" dirty="0"/>
          </a:p>
          <a:p>
            <a:pPr marL="800100" lvl="1" indent="-342900">
              <a:lnSpc>
                <a:spcPct val="100000"/>
              </a:lnSpc>
              <a:spcBef>
                <a:spcPts val="600"/>
              </a:spcBef>
              <a:buClr>
                <a:srgbClr val="FF0000"/>
              </a:buClr>
              <a:buSzPct val="80000"/>
              <a:buFont typeface="Wingdings" panose="05000000000000000000" pitchFamily="2" charset="2"/>
              <a:buChar char="n"/>
            </a:pPr>
            <a:r>
              <a:rPr lang="zh-CN" altLang="zh-CN" sz="2400" dirty="0" smtClean="0"/>
              <a:t>“</a:t>
            </a:r>
            <a:r>
              <a:rPr lang="en-US" altLang="zh-CN" sz="2400" dirty="0"/>
              <a:t>P</a:t>
            </a:r>
            <a:r>
              <a:rPr lang="en-US" altLang="zh-CN" sz="2400" baseline="-25000" dirty="0"/>
              <a:t>2</a:t>
            </a:r>
            <a:r>
              <a:rPr lang="en-US" altLang="zh-CN" sz="2400" dirty="0"/>
              <a:t>:1500</a:t>
            </a:r>
            <a:r>
              <a:rPr lang="zh-CN" altLang="zh-CN" sz="2400" dirty="0"/>
              <a:t>”表示进程</a:t>
            </a:r>
            <a:r>
              <a:rPr lang="en-US" altLang="zh-CN" sz="2400" dirty="0"/>
              <a:t>P</a:t>
            </a:r>
            <a:r>
              <a:rPr lang="en-US" altLang="zh-CN" sz="2400" baseline="-25000" dirty="0"/>
              <a:t>2</a:t>
            </a:r>
            <a:r>
              <a:rPr lang="zh-CN" altLang="zh-CN" sz="2400" dirty="0"/>
              <a:t>访问位于第</a:t>
            </a:r>
            <a:r>
              <a:rPr lang="en-US" altLang="zh-CN" sz="2400" dirty="0"/>
              <a:t>1</a:t>
            </a:r>
            <a:r>
              <a:rPr lang="zh-CN" altLang="zh-CN" sz="2400" dirty="0"/>
              <a:t>页的逻辑地址</a:t>
            </a:r>
            <a:r>
              <a:rPr lang="en-US" altLang="zh-CN" sz="2400" dirty="0"/>
              <a:t>1500=1*1024+476</a:t>
            </a:r>
            <a:r>
              <a:rPr lang="zh-CN" altLang="zh-CN" sz="2400" dirty="0"/>
              <a:t>；</a:t>
            </a:r>
          </a:p>
          <a:p>
            <a:pPr marL="342900" lvl="1" indent="-342900" algn="l">
              <a:lnSpc>
                <a:spcPct val="100000"/>
              </a:lnSpc>
              <a:spcBef>
                <a:spcPts val="600"/>
              </a:spcBef>
              <a:buFont typeface="Wingdings" panose="05000000000000000000" pitchFamily="2" charset="2"/>
              <a:buChar char="l"/>
            </a:pPr>
            <a:r>
              <a:rPr lang="en-US" altLang="zh-CN" sz="2400" dirty="0"/>
              <a:t> </a:t>
            </a:r>
            <a:r>
              <a:rPr lang="zh-CN" altLang="zh-CN" sz="2400" dirty="0"/>
              <a:t>转换后的得到的</a:t>
            </a:r>
            <a:r>
              <a:rPr lang="en-US" altLang="zh-CN" sz="2400" dirty="0"/>
              <a:t>page reference string</a:t>
            </a:r>
            <a:r>
              <a:rPr lang="zh-CN" altLang="zh-CN" sz="2400" dirty="0"/>
              <a:t>为：</a:t>
            </a:r>
          </a:p>
          <a:p>
            <a:pPr>
              <a:lnSpc>
                <a:spcPct val="100000"/>
              </a:lnSpc>
            </a:pPr>
            <a:r>
              <a:rPr lang="en-US" altLang="zh-CN" sz="2400" dirty="0" smtClean="0"/>
              <a:t>                 </a:t>
            </a:r>
            <a:r>
              <a:rPr lang="en-US" altLang="zh-CN" sz="2400" dirty="0" smtClean="0">
                <a:solidFill>
                  <a:srgbClr val="FF0000"/>
                </a:solidFill>
              </a:rPr>
              <a:t>P</a:t>
            </a:r>
            <a:r>
              <a:rPr lang="en-US" altLang="zh-CN" sz="2400" baseline="-25000" dirty="0" smtClean="0">
                <a:solidFill>
                  <a:srgbClr val="FF0000"/>
                </a:solidFill>
              </a:rPr>
              <a:t>1</a:t>
            </a:r>
            <a:r>
              <a:rPr lang="en-US" altLang="zh-CN" sz="2400" dirty="0" smtClean="0">
                <a:solidFill>
                  <a:srgbClr val="FF0000"/>
                </a:solidFill>
              </a:rPr>
              <a:t>:0</a:t>
            </a:r>
            <a:r>
              <a:rPr lang="en-US" altLang="zh-CN" sz="2400" dirty="0"/>
              <a:t>, P</a:t>
            </a:r>
            <a:r>
              <a:rPr lang="en-US" altLang="zh-CN" sz="2400" baseline="-25000" dirty="0"/>
              <a:t>2</a:t>
            </a:r>
            <a:r>
              <a:rPr lang="en-US" altLang="zh-CN" sz="2400" dirty="0"/>
              <a:t>:0, </a:t>
            </a:r>
            <a:r>
              <a:rPr lang="en-US" altLang="zh-CN" sz="2400" dirty="0">
                <a:solidFill>
                  <a:srgbClr val="FF0000"/>
                </a:solidFill>
              </a:rPr>
              <a:t>P</a:t>
            </a:r>
            <a:r>
              <a:rPr lang="en-US" altLang="zh-CN" sz="2400" baseline="-25000" dirty="0">
                <a:solidFill>
                  <a:srgbClr val="FF0000"/>
                </a:solidFill>
              </a:rPr>
              <a:t>1</a:t>
            </a:r>
            <a:r>
              <a:rPr lang="en-US" altLang="zh-CN" sz="2400" dirty="0">
                <a:solidFill>
                  <a:srgbClr val="FF0000"/>
                </a:solidFill>
              </a:rPr>
              <a:t>:1</a:t>
            </a:r>
            <a:r>
              <a:rPr lang="en-US" altLang="zh-CN" sz="2400" dirty="0"/>
              <a:t>, P</a:t>
            </a:r>
            <a:r>
              <a:rPr lang="en-US" altLang="zh-CN" sz="2400" baseline="-25000" dirty="0"/>
              <a:t>2</a:t>
            </a:r>
            <a:r>
              <a:rPr lang="en-US" altLang="zh-CN" sz="2400" dirty="0"/>
              <a:t>:1, </a:t>
            </a:r>
            <a:r>
              <a:rPr lang="en-US" altLang="zh-CN" sz="2400" dirty="0">
                <a:solidFill>
                  <a:srgbClr val="FF0000"/>
                </a:solidFill>
              </a:rPr>
              <a:t>P</a:t>
            </a:r>
            <a:r>
              <a:rPr lang="en-US" altLang="zh-CN" sz="2400" baseline="-25000" dirty="0">
                <a:solidFill>
                  <a:srgbClr val="FF0000"/>
                </a:solidFill>
              </a:rPr>
              <a:t>1</a:t>
            </a:r>
            <a:r>
              <a:rPr lang="en-US" altLang="zh-CN" sz="2400" dirty="0">
                <a:solidFill>
                  <a:srgbClr val="FF0000"/>
                </a:solidFill>
              </a:rPr>
              <a:t>:2</a:t>
            </a:r>
            <a:r>
              <a:rPr lang="en-US" altLang="zh-CN" sz="2400" dirty="0"/>
              <a:t>, P</a:t>
            </a:r>
            <a:r>
              <a:rPr lang="en-US" altLang="zh-CN" sz="2400" baseline="-25000" dirty="0"/>
              <a:t>2</a:t>
            </a:r>
            <a:r>
              <a:rPr lang="en-US" altLang="zh-CN" sz="2400" dirty="0"/>
              <a:t>:2, </a:t>
            </a:r>
            <a:r>
              <a:rPr lang="en-US" altLang="zh-CN" sz="2400" dirty="0">
                <a:solidFill>
                  <a:srgbClr val="FF0000"/>
                </a:solidFill>
              </a:rPr>
              <a:t>P</a:t>
            </a:r>
            <a:r>
              <a:rPr lang="en-US" altLang="zh-CN" sz="2400" baseline="-25000" dirty="0">
                <a:solidFill>
                  <a:srgbClr val="FF0000"/>
                </a:solidFill>
              </a:rPr>
              <a:t>1</a:t>
            </a:r>
            <a:r>
              <a:rPr lang="en-US" altLang="zh-CN" sz="2400" dirty="0">
                <a:solidFill>
                  <a:srgbClr val="FF0000"/>
                </a:solidFill>
              </a:rPr>
              <a:t>:3</a:t>
            </a:r>
            <a:r>
              <a:rPr lang="en-US" altLang="zh-CN" sz="2400" dirty="0"/>
              <a:t>, P</a:t>
            </a:r>
            <a:r>
              <a:rPr lang="en-US" altLang="zh-CN" sz="2400" baseline="-25000" dirty="0"/>
              <a:t>2</a:t>
            </a:r>
            <a:r>
              <a:rPr lang="en-US" altLang="zh-CN" sz="2400" dirty="0"/>
              <a:t>:0, </a:t>
            </a:r>
            <a:r>
              <a:rPr lang="en-US" altLang="zh-CN" sz="2400" dirty="0">
                <a:solidFill>
                  <a:srgbClr val="FF0000"/>
                </a:solidFill>
              </a:rPr>
              <a:t>P</a:t>
            </a:r>
            <a:r>
              <a:rPr lang="en-US" altLang="zh-CN" sz="2400" baseline="-25000" dirty="0">
                <a:solidFill>
                  <a:srgbClr val="FF0000"/>
                </a:solidFill>
              </a:rPr>
              <a:t>1</a:t>
            </a:r>
            <a:r>
              <a:rPr lang="en-US" altLang="zh-CN" sz="2400" dirty="0">
                <a:solidFill>
                  <a:srgbClr val="FF0000"/>
                </a:solidFill>
              </a:rPr>
              <a:t>:4</a:t>
            </a:r>
            <a:r>
              <a:rPr lang="en-US" altLang="zh-CN" sz="2400" dirty="0"/>
              <a:t>, P</a:t>
            </a:r>
            <a:r>
              <a:rPr lang="en-US" altLang="zh-CN" sz="2400" baseline="-25000" dirty="0"/>
              <a:t>2</a:t>
            </a:r>
            <a:r>
              <a:rPr lang="en-US" altLang="zh-CN" sz="2400" dirty="0"/>
              <a:t>:4, </a:t>
            </a:r>
            <a:r>
              <a:rPr lang="en-US" altLang="zh-CN" sz="2400" dirty="0">
                <a:solidFill>
                  <a:srgbClr val="FF0000"/>
                </a:solidFill>
              </a:rPr>
              <a:t>P</a:t>
            </a:r>
            <a:r>
              <a:rPr lang="en-US" altLang="zh-CN" sz="2400" baseline="-25000" dirty="0">
                <a:solidFill>
                  <a:srgbClr val="FF0000"/>
                </a:solidFill>
              </a:rPr>
              <a:t>1</a:t>
            </a:r>
            <a:r>
              <a:rPr lang="en-US" altLang="zh-CN" sz="2400" dirty="0">
                <a:solidFill>
                  <a:srgbClr val="FF0000"/>
                </a:solidFill>
              </a:rPr>
              <a:t>:0</a:t>
            </a:r>
            <a:r>
              <a:rPr lang="en-US" altLang="zh-CN" sz="2400" dirty="0"/>
              <a:t>, P</a:t>
            </a:r>
            <a:r>
              <a:rPr lang="en-US" altLang="zh-CN" sz="2400" baseline="-25000" dirty="0"/>
              <a:t>2</a:t>
            </a:r>
            <a:r>
              <a:rPr lang="en-US" altLang="zh-CN" sz="2400" dirty="0"/>
              <a:t>:1</a:t>
            </a:r>
            <a:endParaRPr lang="zh-CN" altLang="en-US" sz="2400" dirty="0"/>
          </a:p>
        </p:txBody>
      </p:sp>
      <p:sp>
        <p:nvSpPr>
          <p:cNvPr id="3" name="标题 2"/>
          <p:cNvSpPr>
            <a:spLocks noGrp="1"/>
          </p:cNvSpPr>
          <p:nvPr>
            <p:ph type="title"/>
          </p:nvPr>
        </p:nvSpPr>
        <p:spPr/>
        <p:txBody>
          <a:bodyPr/>
          <a:lstStyle/>
          <a:p>
            <a:r>
              <a:rPr lang="zh-CN" altLang="en-US" b="1" dirty="0">
                <a:solidFill>
                  <a:schemeClr val="accent5">
                    <a:lumMod val="75000"/>
                  </a:schemeClr>
                </a:solidFill>
                <a:latin typeface="微软雅黑" panose="020B0503020204020204" pitchFamily="2" charset="-122"/>
                <a:ea typeface="微软雅黑" panose="020B0503020204020204" pitchFamily="2" charset="-122"/>
              </a:rPr>
              <a:t>例</a:t>
            </a:r>
            <a:r>
              <a:rPr lang="en-US" altLang="zh-CN" b="1" dirty="0">
                <a:solidFill>
                  <a:schemeClr val="accent5">
                    <a:lumMod val="75000"/>
                  </a:schemeClr>
                </a:solidFill>
                <a:latin typeface="微软雅黑" panose="020B0503020204020204" pitchFamily="2" charset="-122"/>
                <a:ea typeface="微软雅黑" panose="020B0503020204020204" pitchFamily="2" charset="-122"/>
              </a:rPr>
              <a:t>5 </a:t>
            </a:r>
            <a:r>
              <a:rPr lang="zh-CN" altLang="en-US" b="1" dirty="0">
                <a:solidFill>
                  <a:schemeClr val="accent5">
                    <a:lumMod val="75000"/>
                  </a:schemeClr>
                </a:solidFill>
                <a:latin typeface="微软雅黑" panose="020B0503020204020204" pitchFamily="2" charset="-122"/>
                <a:ea typeface="微软雅黑" panose="020B0503020204020204" pitchFamily="2" charset="-122"/>
              </a:rPr>
              <a:t>两进程局部页置换</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42473961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solidFill>
                  <a:schemeClr val="accent5">
                    <a:lumMod val="75000"/>
                  </a:schemeClr>
                </a:solidFill>
                <a:latin typeface="微软雅黑" panose="020B0503020204020204" pitchFamily="2" charset="-122"/>
                <a:ea typeface="微软雅黑" panose="020B0503020204020204" pitchFamily="2" charset="-122"/>
              </a:rPr>
              <a:t>例</a:t>
            </a:r>
            <a:r>
              <a:rPr lang="en-US" altLang="zh-CN" b="1" dirty="0">
                <a:solidFill>
                  <a:schemeClr val="accent5">
                    <a:lumMod val="75000"/>
                  </a:schemeClr>
                </a:solidFill>
                <a:latin typeface="微软雅黑" panose="020B0503020204020204" pitchFamily="2" charset="-122"/>
                <a:ea typeface="微软雅黑" panose="020B0503020204020204" pitchFamily="2" charset="-122"/>
              </a:rPr>
              <a:t>5 </a:t>
            </a:r>
            <a:r>
              <a:rPr lang="zh-CN" altLang="en-US" b="1" dirty="0">
                <a:solidFill>
                  <a:schemeClr val="accent5">
                    <a:lumMod val="75000"/>
                  </a:schemeClr>
                </a:solidFill>
                <a:latin typeface="微软雅黑" panose="020B0503020204020204" pitchFamily="2" charset="-122"/>
                <a:ea typeface="微软雅黑" panose="020B0503020204020204" pitchFamily="2" charset="-122"/>
              </a:rPr>
              <a:t>两进程局部页置换</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1526" y="1551780"/>
            <a:ext cx="11274156" cy="3985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61532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42900" lvl="1" indent="-342900" algn="l">
              <a:lnSpc>
                <a:spcPct val="100000"/>
              </a:lnSpc>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2. </a:t>
            </a:r>
            <a:r>
              <a:rPr lang="zh-CN" altLang="zh-CN" sz="2400" dirty="0">
                <a:latin typeface="微软雅黑" panose="020B0503020204020204" pitchFamily="34" charset="-122"/>
                <a:ea typeface="微软雅黑" panose="020B0503020204020204" pitchFamily="34" charset="-122"/>
              </a:rPr>
              <a:t>根据上图可知，</a:t>
            </a:r>
            <a:r>
              <a:rPr lang="en-US" altLang="zh-CN" sz="2400" dirty="0">
                <a:latin typeface="微软雅黑" panose="020B0503020204020204" pitchFamily="34" charset="-122"/>
                <a:ea typeface="微软雅黑" panose="020B0503020204020204" pitchFamily="34" charset="-122"/>
              </a:rPr>
              <a:t>P1</a:t>
            </a:r>
            <a:r>
              <a:rPr lang="zh-CN" altLang="zh-CN" sz="2400" dirty="0">
                <a:latin typeface="微软雅黑" panose="020B0503020204020204" pitchFamily="34" charset="-122"/>
                <a:ea typeface="微软雅黑" panose="020B0503020204020204" pitchFamily="34" charset="-122"/>
              </a:rPr>
              <a:t>执行过程中发生</a:t>
            </a:r>
            <a:r>
              <a:rPr lang="en-US" altLang="zh-CN" sz="2400" dirty="0">
                <a:latin typeface="微软雅黑" panose="020B0503020204020204" pitchFamily="34" charset="-122"/>
                <a:ea typeface="微软雅黑" panose="020B0503020204020204" pitchFamily="34" charset="-122"/>
              </a:rPr>
              <a:t>3</a:t>
            </a:r>
            <a:r>
              <a:rPr lang="zh-CN" altLang="zh-CN" sz="2400" dirty="0">
                <a:latin typeface="微软雅黑" panose="020B0503020204020204" pitchFamily="34" charset="-122"/>
                <a:ea typeface="微软雅黑" panose="020B0503020204020204" pitchFamily="34" charset="-122"/>
              </a:rPr>
              <a:t>次缺页中断，</a:t>
            </a:r>
            <a:r>
              <a:rPr lang="en-US" altLang="zh-CN" sz="2400" dirty="0">
                <a:latin typeface="微软雅黑" panose="020B0503020204020204" pitchFamily="34" charset="-122"/>
                <a:ea typeface="微软雅黑" panose="020B0503020204020204" pitchFamily="34" charset="-122"/>
              </a:rPr>
              <a:t>P2</a:t>
            </a:r>
            <a:r>
              <a:rPr lang="zh-CN" altLang="zh-CN" sz="2400" dirty="0">
                <a:latin typeface="微软雅黑" panose="020B0503020204020204" pitchFamily="34" charset="-122"/>
                <a:ea typeface="微软雅黑" panose="020B0503020204020204" pitchFamily="34" charset="-122"/>
              </a:rPr>
              <a:t>执行过程中发生</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次缺页中断，总共发生</a:t>
            </a:r>
            <a:r>
              <a:rPr lang="en-US" altLang="zh-CN" sz="2400" dirty="0">
                <a:latin typeface="微软雅黑" panose="020B0503020204020204" pitchFamily="34" charset="-122"/>
                <a:ea typeface="微软雅黑" panose="020B0503020204020204" pitchFamily="34" charset="-122"/>
              </a:rPr>
              <a:t>5</a:t>
            </a:r>
            <a:r>
              <a:rPr lang="zh-CN" altLang="zh-CN" sz="2400" dirty="0">
                <a:latin typeface="微软雅黑" panose="020B0503020204020204" pitchFamily="34" charset="-122"/>
                <a:ea typeface="微软雅黑" panose="020B0503020204020204" pitchFamily="34" charset="-122"/>
              </a:rPr>
              <a:t>次缺页</a:t>
            </a:r>
            <a:r>
              <a:rPr lang="zh-CN" altLang="zh-CN" sz="2400" dirty="0" smtClean="0">
                <a:latin typeface="微软雅黑" panose="020B0503020204020204" pitchFamily="34" charset="-122"/>
                <a:ea typeface="微软雅黑" panose="020B0503020204020204" pitchFamily="34" charset="-122"/>
              </a:rPr>
              <a:t>中断</a:t>
            </a:r>
            <a:endParaRPr lang="en-US" altLang="zh-CN" sz="2400" dirty="0">
              <a:latin typeface="微软雅黑" panose="020B0503020204020204" pitchFamily="34" charset="-122"/>
              <a:ea typeface="微软雅黑" panose="020B0503020204020204" pitchFamily="34" charset="-122"/>
            </a:endParaRPr>
          </a:p>
          <a:p>
            <a:pPr marL="342900" lvl="1" indent="-342900" algn="l">
              <a:lnSpc>
                <a:spcPct val="100000"/>
              </a:lnSpc>
              <a:spcBef>
                <a:spcPts val="600"/>
              </a:spcBef>
              <a:buFont typeface="Wingdings" panose="05000000000000000000" pitchFamily="2" charset="2"/>
              <a:buChar char="l"/>
            </a:pPr>
            <a:endParaRPr lang="en-US" altLang="zh-CN" sz="2400" b="1" dirty="0" smtClean="0">
              <a:latin typeface="微软雅黑" panose="020B0503020204020204" pitchFamily="34" charset="-122"/>
              <a:ea typeface="微软雅黑" panose="020B0503020204020204" pitchFamily="34" charset="-122"/>
            </a:endParaRPr>
          </a:p>
          <a:p>
            <a:pPr marL="342900" lvl="1" indent="-342900" algn="l">
              <a:lnSpc>
                <a:spcPct val="100000"/>
              </a:lnSpc>
              <a:spcBef>
                <a:spcPts val="600"/>
              </a:spcBef>
              <a:buFont typeface="Wingdings" panose="05000000000000000000" pitchFamily="2" charset="2"/>
              <a:buChar char="l"/>
            </a:pPr>
            <a:r>
              <a:rPr lang="en-US" altLang="zh-CN" sz="2400" b="1" dirty="0" smtClean="0">
                <a:latin typeface="微软雅黑" panose="020B0503020204020204" pitchFamily="34" charset="-122"/>
                <a:ea typeface="微软雅黑" panose="020B0503020204020204" pitchFamily="34" charset="-122"/>
              </a:rPr>
              <a:t>3</a:t>
            </a:r>
            <a:r>
              <a:rPr lang="en-US" altLang="zh-CN" sz="2400" b="1"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访问的逻辑地址</a:t>
            </a:r>
            <a:r>
              <a:rPr lang="en-US" altLang="zh-CN" sz="2400" dirty="0">
                <a:latin typeface="微软雅黑" panose="020B0503020204020204" pitchFamily="34" charset="-122"/>
                <a:ea typeface="微软雅黑" panose="020B0503020204020204" pitchFamily="34" charset="-122"/>
              </a:rPr>
              <a:t>1300=1*1024 + 276</a:t>
            </a:r>
            <a:r>
              <a:rPr lang="zh-CN" altLang="zh-CN" sz="2400" dirty="0">
                <a:latin typeface="微软雅黑" panose="020B0503020204020204" pitchFamily="34" charset="-122"/>
                <a:ea typeface="微软雅黑" panose="020B0503020204020204" pitchFamily="34" charset="-122"/>
              </a:rPr>
              <a:t>，该地址的页号为</a:t>
            </a:r>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，页内偏移为</a:t>
            </a:r>
            <a:r>
              <a:rPr lang="en-US" altLang="zh-CN" sz="2400" dirty="0">
                <a:latin typeface="微软雅黑" panose="020B0503020204020204" pitchFamily="34" charset="-122"/>
                <a:ea typeface="微软雅黑" panose="020B0503020204020204" pitchFamily="34" charset="-122"/>
              </a:rPr>
              <a:t>276</a:t>
            </a:r>
            <a:r>
              <a:rPr lang="zh-CN" altLang="zh-CN" sz="2400" dirty="0">
                <a:latin typeface="微软雅黑" panose="020B0503020204020204" pitchFamily="34" charset="-122"/>
                <a:ea typeface="微软雅黑" panose="020B0503020204020204" pitchFamily="34" charset="-122"/>
              </a:rPr>
              <a:t>。根据上图可知，</a:t>
            </a:r>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page 1</a:t>
            </a:r>
            <a:r>
              <a:rPr lang="zh-CN" altLang="zh-CN" sz="2400" dirty="0">
                <a:latin typeface="微软雅黑" panose="020B0503020204020204" pitchFamily="34" charset="-122"/>
                <a:ea typeface="微软雅黑" panose="020B0503020204020204" pitchFamily="34" charset="-122"/>
              </a:rPr>
              <a:t>被安排在</a:t>
            </a:r>
            <a:r>
              <a:rPr lang="en-US" altLang="zh-CN" sz="2400" dirty="0">
                <a:latin typeface="微软雅黑" panose="020B0503020204020204" pitchFamily="34" charset="-122"/>
                <a:ea typeface="微软雅黑" panose="020B0503020204020204" pitchFamily="34" charset="-122"/>
              </a:rPr>
              <a:t>frame 7</a:t>
            </a:r>
            <a:r>
              <a:rPr lang="zh-CN" altLang="zh-CN" sz="2400" dirty="0">
                <a:latin typeface="微软雅黑" panose="020B0503020204020204" pitchFamily="34" charset="-122"/>
                <a:ea typeface="微软雅黑" panose="020B0503020204020204" pitchFamily="34" charset="-122"/>
              </a:rPr>
              <a:t>中，</a:t>
            </a:r>
            <a:r>
              <a:rPr lang="en-US" altLang="zh-CN" sz="2400" dirty="0">
                <a:latin typeface="微软雅黑" panose="020B0503020204020204" pitchFamily="34" charset="-122"/>
                <a:ea typeface="微软雅黑" panose="020B0503020204020204" pitchFamily="34" charset="-122"/>
              </a:rPr>
              <a:t>frame 7</a:t>
            </a:r>
            <a:r>
              <a:rPr lang="zh-CN" altLang="zh-CN" sz="2400" dirty="0">
                <a:latin typeface="微软雅黑" panose="020B0503020204020204" pitchFamily="34" charset="-122"/>
                <a:ea typeface="微软雅黑" panose="020B0503020204020204" pitchFamily="34" charset="-122"/>
              </a:rPr>
              <a:t>在物理内存中的首地址为</a:t>
            </a:r>
            <a:r>
              <a:rPr lang="en-US" altLang="zh-CN" sz="2400" dirty="0">
                <a:latin typeface="微软雅黑" panose="020B0503020204020204" pitchFamily="34" charset="-122"/>
                <a:ea typeface="微软雅黑" panose="020B0503020204020204" pitchFamily="34" charset="-122"/>
              </a:rPr>
              <a:t>7*1024</a:t>
            </a:r>
            <a:r>
              <a:rPr lang="zh-CN" altLang="zh-CN" sz="2400" dirty="0">
                <a:latin typeface="微软雅黑" panose="020B0503020204020204" pitchFamily="34" charset="-122"/>
                <a:ea typeface="微软雅黑" panose="020B0503020204020204" pitchFamily="34" charset="-122"/>
              </a:rPr>
              <a:t>，因此逻辑地址</a:t>
            </a:r>
            <a:r>
              <a:rPr lang="en-US" altLang="zh-CN" sz="2400" dirty="0">
                <a:latin typeface="微软雅黑" panose="020B0503020204020204" pitchFamily="34" charset="-122"/>
                <a:ea typeface="微软雅黑" panose="020B0503020204020204" pitchFamily="34" charset="-122"/>
              </a:rPr>
              <a:t>1300</a:t>
            </a:r>
            <a:r>
              <a:rPr lang="zh-CN" altLang="zh-CN" sz="2400" dirty="0">
                <a:latin typeface="微软雅黑" panose="020B0503020204020204" pitchFamily="34" charset="-122"/>
                <a:ea typeface="微软雅黑" panose="020B0503020204020204" pitchFamily="34" charset="-122"/>
              </a:rPr>
              <a:t>对应的物理地址为</a:t>
            </a:r>
            <a:r>
              <a:rPr lang="en-US" altLang="zh-CN" sz="2400" dirty="0">
                <a:latin typeface="微软雅黑" panose="020B0503020204020204" pitchFamily="34" charset="-122"/>
                <a:ea typeface="微软雅黑" panose="020B0503020204020204" pitchFamily="34" charset="-122"/>
              </a:rPr>
              <a:t>7*1024 + 276 =7444</a:t>
            </a:r>
            <a:endParaRPr lang="zh-CN" altLang="zh-CN" sz="2400" dirty="0">
              <a:latin typeface="微软雅黑" panose="020B0503020204020204" pitchFamily="34" charset="-122"/>
              <a:ea typeface="微软雅黑" panose="020B0503020204020204" pitchFamily="34" charset="-122"/>
            </a:endParaRPr>
          </a:p>
          <a:p>
            <a:endParaRPr lang="zh-CN" altLang="en-US" dirty="0"/>
          </a:p>
        </p:txBody>
      </p:sp>
      <p:sp>
        <p:nvSpPr>
          <p:cNvPr id="3" name="标题 2"/>
          <p:cNvSpPr>
            <a:spLocks noGrp="1"/>
          </p:cNvSpPr>
          <p:nvPr>
            <p:ph type="title"/>
          </p:nvPr>
        </p:nvSpPr>
        <p:spPr/>
        <p:txBody>
          <a:bodyPr/>
          <a:lstStyle/>
          <a:p>
            <a:r>
              <a:rPr lang="zh-CN" altLang="en-US" b="1" dirty="0">
                <a:solidFill>
                  <a:schemeClr val="accent5">
                    <a:lumMod val="75000"/>
                  </a:schemeClr>
                </a:solidFill>
                <a:latin typeface="微软雅黑" panose="020B0503020204020204" pitchFamily="2" charset="-122"/>
                <a:ea typeface="微软雅黑" panose="020B0503020204020204" pitchFamily="2" charset="-122"/>
              </a:rPr>
              <a:t>例</a:t>
            </a:r>
            <a:r>
              <a:rPr lang="en-US" altLang="zh-CN" b="1" dirty="0">
                <a:solidFill>
                  <a:schemeClr val="accent5">
                    <a:lumMod val="75000"/>
                  </a:schemeClr>
                </a:solidFill>
                <a:latin typeface="微软雅黑" panose="020B0503020204020204" pitchFamily="2" charset="-122"/>
                <a:ea typeface="微软雅黑" panose="020B0503020204020204" pitchFamily="2" charset="-122"/>
              </a:rPr>
              <a:t>5 </a:t>
            </a:r>
            <a:r>
              <a:rPr lang="zh-CN" altLang="en-US" b="1" dirty="0">
                <a:solidFill>
                  <a:schemeClr val="accent5">
                    <a:lumMod val="75000"/>
                  </a:schemeClr>
                </a:solidFill>
                <a:latin typeface="微软雅黑" panose="020B0503020204020204" pitchFamily="2" charset="-122"/>
                <a:ea typeface="微软雅黑" panose="020B0503020204020204" pitchFamily="2" charset="-122"/>
              </a:rPr>
              <a:t>两进程局部页置换</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631988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zh-CN" altLang="en-US"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b="1" dirty="0" smtClean="0">
                <a:solidFill>
                  <a:schemeClr val="accent5">
                    <a:lumMod val="75000"/>
                  </a:schemeClr>
                </a:solidFill>
                <a:latin typeface="微软雅黑" panose="020B0503020204020204" pitchFamily="2" charset="-122"/>
                <a:ea typeface="微软雅黑" panose="020B0503020204020204" pitchFamily="2" charset="-122"/>
              </a:rPr>
              <a:t>6 </a:t>
            </a:r>
            <a:r>
              <a:rPr lang="zh-CN" altLang="en-US" b="1" dirty="0" smtClean="0">
                <a:solidFill>
                  <a:schemeClr val="accent5">
                    <a:lumMod val="75000"/>
                  </a:schemeClr>
                </a:solidFill>
                <a:latin typeface="微软雅黑" panose="020B0503020204020204" pitchFamily="2" charset="-122"/>
                <a:ea typeface="微软雅黑" panose="020B0503020204020204" pitchFamily="2" charset="-122"/>
              </a:rPr>
              <a:t>缺页中断</a:t>
            </a:r>
            <a:r>
              <a:rPr lang="en-US" altLang="zh-CN" b="1" dirty="0" smtClean="0">
                <a:solidFill>
                  <a:schemeClr val="accent5">
                    <a:lumMod val="75000"/>
                  </a:schemeClr>
                </a:solidFill>
                <a:latin typeface="微软雅黑" panose="020B0503020204020204" pitchFamily="2" charset="-122"/>
                <a:ea typeface="微软雅黑" panose="020B0503020204020204" pitchFamily="2" charset="-122"/>
              </a:rPr>
              <a:t>/</a:t>
            </a:r>
            <a:r>
              <a:rPr lang="zh-CN" altLang="en-US" b="1" dirty="0" smtClean="0">
                <a:solidFill>
                  <a:schemeClr val="accent5">
                    <a:lumMod val="75000"/>
                  </a:schemeClr>
                </a:solidFill>
                <a:latin typeface="微软雅黑" panose="020B0503020204020204" pitchFamily="2" charset="-122"/>
                <a:ea typeface="微软雅黑" panose="020B0503020204020204" pitchFamily="2" charset="-122"/>
              </a:rPr>
              <a:t>页置换与地址变换</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19</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7" name="图片 6"/>
          <p:cNvPicPr/>
          <p:nvPr/>
        </p:nvPicPr>
        <p:blipFill>
          <a:blip r:embed="rId2"/>
          <a:stretch>
            <a:fillRect/>
          </a:stretch>
        </p:blipFill>
        <p:spPr>
          <a:xfrm>
            <a:off x="410095" y="1003300"/>
            <a:ext cx="6359005" cy="4826000"/>
          </a:xfrm>
          <a:prstGeom prst="rect">
            <a:avLst/>
          </a:prstGeom>
        </p:spPr>
      </p:pic>
      <p:sp>
        <p:nvSpPr>
          <p:cNvPr id="8" name="TextBox 7"/>
          <p:cNvSpPr txBox="1"/>
          <p:nvPr/>
        </p:nvSpPr>
        <p:spPr>
          <a:xfrm>
            <a:off x="7302501" y="1035962"/>
            <a:ext cx="4572001" cy="5016758"/>
          </a:xfrm>
          <a:prstGeom prst="rect">
            <a:avLst/>
          </a:prstGeom>
          <a:noFill/>
        </p:spPr>
        <p:txBody>
          <a:bodyPr wrap="square" rtlCol="0">
            <a:spAutoFit/>
          </a:bodyPr>
          <a:lstStyle/>
          <a:p>
            <a:r>
              <a:rPr lang="zh-CN" altLang="zh-CN" sz="2000" dirty="0"/>
              <a:t>给定某进程中的</a:t>
            </a:r>
            <a:r>
              <a:rPr lang="en-US" altLang="zh-CN" sz="2000" dirty="0"/>
              <a:t>1</a:t>
            </a:r>
            <a:r>
              <a:rPr lang="zh-CN" altLang="zh-CN" sz="2000" dirty="0"/>
              <a:t>个逻辑地址</a:t>
            </a:r>
            <a:r>
              <a:rPr lang="en-US" altLang="zh-CN" sz="2000" dirty="0"/>
              <a:t>M</a:t>
            </a:r>
            <a:r>
              <a:rPr lang="zh-CN" altLang="zh-CN" sz="2000" dirty="0"/>
              <a:t>，计算</a:t>
            </a:r>
            <a:r>
              <a:rPr lang="en-US" altLang="zh-CN" sz="2000" dirty="0"/>
              <a:t>M</a:t>
            </a:r>
            <a:r>
              <a:rPr lang="zh-CN" altLang="zh-CN" sz="2000" dirty="0"/>
              <a:t>对应的物理地址、访问</a:t>
            </a:r>
            <a:r>
              <a:rPr lang="en-US" altLang="zh-CN" sz="2000" dirty="0"/>
              <a:t>M</a:t>
            </a:r>
            <a:r>
              <a:rPr lang="zh-CN" altLang="zh-CN" sz="2000" dirty="0"/>
              <a:t>所需时间。</a:t>
            </a:r>
          </a:p>
          <a:p>
            <a:r>
              <a:rPr lang="zh-CN" altLang="zh-CN" sz="2000" dirty="0"/>
              <a:t>访问</a:t>
            </a:r>
            <a:r>
              <a:rPr lang="en-US" altLang="zh-CN" sz="2000" dirty="0"/>
              <a:t>m</a:t>
            </a:r>
            <a:r>
              <a:rPr lang="zh-CN" altLang="zh-CN" sz="2000" dirty="0"/>
              <a:t>所在的</a:t>
            </a:r>
            <a:r>
              <a:rPr lang="en-US" altLang="zh-CN" sz="2000" dirty="0"/>
              <a:t>page</a:t>
            </a:r>
            <a:r>
              <a:rPr lang="zh-CN" altLang="zh-CN" sz="2000" dirty="0"/>
              <a:t>经历如下步骤</a:t>
            </a:r>
            <a:r>
              <a:rPr lang="zh-CN" altLang="zh-CN" sz="2000" dirty="0" smtClean="0"/>
              <a:t>：</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pPr>
            <a:r>
              <a:rPr lang="zh-CN" altLang="zh-CN" sz="2000" dirty="0" smtClean="0"/>
              <a:t>访问</a:t>
            </a:r>
            <a:r>
              <a:rPr lang="zh-CN" altLang="zh-CN" sz="2000" dirty="0"/>
              <a:t>页表</a:t>
            </a:r>
            <a:r>
              <a:rPr lang="en-US" altLang="zh-CN" sz="2000" dirty="0"/>
              <a:t>/TLB</a:t>
            </a:r>
            <a:r>
              <a:rPr lang="zh-CN" altLang="zh-CN" sz="2000" dirty="0"/>
              <a:t>，地址变换，得到</a:t>
            </a:r>
            <a:r>
              <a:rPr lang="en-US" altLang="zh-CN" sz="2000" dirty="0"/>
              <a:t>page number</a:t>
            </a:r>
            <a:r>
              <a:rPr lang="zh-CN" altLang="zh-CN" sz="2000" dirty="0"/>
              <a:t>、</a:t>
            </a:r>
            <a:r>
              <a:rPr lang="en-US" altLang="zh-CN" sz="2000" dirty="0"/>
              <a:t>offset </a:t>
            </a:r>
            <a:endParaRPr lang="en-US" altLang="zh-CN" sz="2000" dirty="0"/>
          </a:p>
          <a:p>
            <a:pPr marL="800100" lvl="1" indent="-342900">
              <a:lnSpc>
                <a:spcPct val="100000"/>
              </a:lnSpc>
              <a:spcBef>
                <a:spcPts val="600"/>
              </a:spcBef>
              <a:buClr>
                <a:srgbClr val="FF0000"/>
              </a:buClr>
              <a:buSzPct val="80000"/>
              <a:buFont typeface="Wingdings" panose="05000000000000000000" pitchFamily="2" charset="2"/>
              <a:buChar char="n"/>
            </a:pPr>
            <a:r>
              <a:rPr lang="zh-CN" altLang="zh-CN" sz="2000" dirty="0" smtClean="0"/>
              <a:t>根据</a:t>
            </a:r>
            <a:r>
              <a:rPr lang="en-US" altLang="zh-CN" sz="2000" dirty="0"/>
              <a:t>page number</a:t>
            </a:r>
            <a:r>
              <a:rPr lang="zh-CN" altLang="zh-CN" sz="2000" dirty="0"/>
              <a:t>访问对应的</a:t>
            </a:r>
            <a:r>
              <a:rPr lang="en-US" altLang="zh-CN" sz="2000" dirty="0"/>
              <a:t>frame</a:t>
            </a:r>
            <a:r>
              <a:rPr lang="zh-CN" altLang="zh-CN" sz="2000" dirty="0"/>
              <a:t>，有可能缺页中断</a:t>
            </a:r>
            <a:r>
              <a:rPr lang="en-US" altLang="zh-CN" sz="2000" dirty="0"/>
              <a:t>   </a:t>
            </a:r>
            <a:endParaRPr lang="en-US" altLang="zh-CN" sz="2000" dirty="0"/>
          </a:p>
          <a:p>
            <a:pPr marL="800100" lvl="1" indent="-342900">
              <a:lnSpc>
                <a:spcPct val="100000"/>
              </a:lnSpc>
              <a:spcBef>
                <a:spcPts val="600"/>
              </a:spcBef>
              <a:buClr>
                <a:srgbClr val="FF0000"/>
              </a:buClr>
              <a:buSzPct val="80000"/>
              <a:buFont typeface="Wingdings" panose="05000000000000000000" pitchFamily="2" charset="2"/>
              <a:buChar char="n"/>
            </a:pPr>
            <a:r>
              <a:rPr lang="zh-CN" altLang="zh-CN" sz="2000" dirty="0" smtClean="0"/>
              <a:t>在</a:t>
            </a:r>
            <a:r>
              <a:rPr lang="zh-CN" altLang="zh-CN" sz="2000" dirty="0"/>
              <a:t>缺页中断中，加载</a:t>
            </a:r>
            <a:r>
              <a:rPr lang="en-US" altLang="zh-CN" sz="2000" dirty="0"/>
              <a:t>page number</a:t>
            </a:r>
            <a:r>
              <a:rPr lang="zh-CN" altLang="zh-CN" sz="2000" dirty="0"/>
              <a:t>的</a:t>
            </a:r>
            <a:r>
              <a:rPr lang="en-US" altLang="zh-CN" sz="2000" dirty="0"/>
              <a:t>page</a:t>
            </a:r>
            <a:r>
              <a:rPr lang="zh-CN" altLang="zh-CN" sz="2000" dirty="0"/>
              <a:t>，可能需要页置换，采用局部、全局置换</a:t>
            </a:r>
            <a:r>
              <a:rPr lang="zh-CN" altLang="zh-CN" sz="2000" dirty="0" smtClean="0"/>
              <a:t>策略、</a:t>
            </a:r>
            <a:r>
              <a:rPr lang="en-US" altLang="zh-CN" sz="2000" dirty="0" smtClean="0"/>
              <a:t>/FIFO/OPT</a:t>
            </a:r>
            <a:r>
              <a:rPr lang="zh-CN" altLang="zh-CN" sz="2000" dirty="0"/>
              <a:t>页置换</a:t>
            </a:r>
            <a:r>
              <a:rPr lang="zh-CN" altLang="zh-CN" sz="2000" dirty="0" smtClean="0"/>
              <a:t>算法</a:t>
            </a:r>
            <a:endParaRPr lang="en-US" altLang="zh-CN" sz="2000" dirty="0" smtClean="0"/>
          </a:p>
          <a:p>
            <a:pPr marL="800100" lvl="1" indent="-342900">
              <a:lnSpc>
                <a:spcPct val="100000"/>
              </a:lnSpc>
              <a:spcBef>
                <a:spcPts val="600"/>
              </a:spcBef>
              <a:buClr>
                <a:srgbClr val="FF0000"/>
              </a:buClr>
              <a:buSzPct val="80000"/>
              <a:buFont typeface="Wingdings" panose="05000000000000000000" pitchFamily="2" charset="2"/>
              <a:buChar char="n"/>
            </a:pPr>
            <a:r>
              <a:rPr lang="zh-CN" altLang="zh-CN" sz="2000" dirty="0" smtClean="0"/>
              <a:t>页</a:t>
            </a:r>
            <a:r>
              <a:rPr lang="zh-CN" altLang="zh-CN" sz="2000" dirty="0"/>
              <a:t>置换完成后，</a:t>
            </a:r>
            <a:r>
              <a:rPr lang="en-US" altLang="zh-CN" sz="2000" dirty="0"/>
              <a:t>m</a:t>
            </a:r>
            <a:r>
              <a:rPr lang="zh-CN" altLang="zh-CN" sz="2000" dirty="0"/>
              <a:t>所在的</a:t>
            </a:r>
            <a:r>
              <a:rPr lang="en-US" altLang="zh-CN" sz="2000" dirty="0"/>
              <a:t>page</a:t>
            </a:r>
            <a:r>
              <a:rPr lang="zh-CN" altLang="zh-CN" sz="2000" dirty="0"/>
              <a:t>被调入内存中某个</a:t>
            </a:r>
            <a:r>
              <a:rPr lang="en-US" altLang="zh-CN" sz="2000" dirty="0"/>
              <a:t>frame N</a:t>
            </a:r>
            <a:r>
              <a:rPr lang="zh-CN" altLang="zh-CN" sz="2000" dirty="0"/>
              <a:t>，</a:t>
            </a:r>
            <a:r>
              <a:rPr lang="zh-CN" altLang="zh-CN" sz="2000" dirty="0">
                <a:solidFill>
                  <a:srgbClr val="FF0000"/>
                </a:solidFill>
              </a:rPr>
              <a:t>根据</a:t>
            </a:r>
            <a:r>
              <a:rPr lang="en-US" altLang="zh-CN" sz="2000" dirty="0">
                <a:solidFill>
                  <a:srgbClr val="FF0000"/>
                </a:solidFill>
              </a:rPr>
              <a:t>N</a:t>
            </a:r>
            <a:r>
              <a:rPr lang="zh-CN" altLang="zh-CN" sz="2000" dirty="0">
                <a:solidFill>
                  <a:srgbClr val="FF0000"/>
                </a:solidFill>
              </a:rPr>
              <a:t>的物理地址计算</a:t>
            </a:r>
            <a:r>
              <a:rPr lang="en-US" altLang="zh-CN" sz="2000" dirty="0">
                <a:solidFill>
                  <a:srgbClr val="FF0000"/>
                </a:solidFill>
              </a:rPr>
              <a:t>m</a:t>
            </a:r>
            <a:r>
              <a:rPr lang="zh-CN" altLang="zh-CN" sz="2000" dirty="0">
                <a:solidFill>
                  <a:srgbClr val="FF0000"/>
                </a:solidFill>
              </a:rPr>
              <a:t>所对应的物理</a:t>
            </a:r>
            <a:r>
              <a:rPr lang="zh-CN" altLang="zh-CN" sz="2000" dirty="0" smtClean="0">
                <a:solidFill>
                  <a:srgbClr val="FF0000"/>
                </a:solidFill>
              </a:rPr>
              <a:t>地址</a:t>
            </a:r>
            <a:endParaRPr lang="zh-CN" altLang="zh-CN" sz="2000" dirty="0">
              <a:solidFill>
                <a:srgbClr val="FF0000"/>
              </a:solidFill>
            </a:endParaRPr>
          </a:p>
        </p:txBody>
      </p:sp>
      <p:sp>
        <p:nvSpPr>
          <p:cNvPr id="9" name="TextBox 8"/>
          <p:cNvSpPr txBox="1"/>
          <p:nvPr/>
        </p:nvSpPr>
        <p:spPr>
          <a:xfrm>
            <a:off x="1222897" y="5868054"/>
            <a:ext cx="4057521" cy="369332"/>
          </a:xfrm>
          <a:prstGeom prst="rect">
            <a:avLst/>
          </a:prstGeom>
          <a:noFill/>
        </p:spPr>
        <p:txBody>
          <a:bodyPr wrap="none" rtlCol="0">
            <a:spAutoFit/>
          </a:bodyPr>
          <a:lstStyle/>
          <a:p>
            <a:r>
              <a:rPr lang="en-US" altLang="zh-CN" dirty="0"/>
              <a:t>Fig. 9.6 Steps in handling a page </a:t>
            </a:r>
            <a:r>
              <a:rPr lang="en-US" altLang="zh-CN" dirty="0" smtClean="0"/>
              <a:t>fault</a:t>
            </a:r>
            <a:endParaRPr lang="zh-CN" altLang="zh-CN" dirty="0"/>
          </a:p>
        </p:txBody>
      </p:sp>
    </p:spTree>
    <p:extLst>
      <p:ext uri="{BB962C8B-B14F-4D97-AF65-F5344CB8AC3E}">
        <p14:creationId xmlns:p14="http://schemas.microsoft.com/office/powerpoint/2010/main" val="4546604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734E1152-DE26-CD4C-AFA9-54AB258D2D57}"/>
              </a:ext>
            </a:extLst>
          </p:cNvPr>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例题与作业</a:t>
            </a:r>
            <a:endParaRPr kumimoji="1" lang="zh-CN" altLang="en-US" sz="2400" dirty="0"/>
          </a:p>
        </p:txBody>
      </p:sp>
      <p:sp>
        <p:nvSpPr>
          <p:cNvPr id="4" name="日期占位符 3">
            <a:extLst>
              <a:ext uri="{FF2B5EF4-FFF2-40B4-BE49-F238E27FC236}">
                <a16:creationId xmlns=""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2020-11-16</a:t>
            </a:fld>
            <a:endParaRPr kumimoji="1" lang="zh-CN" altLang="en-US" dirty="0"/>
          </a:p>
        </p:txBody>
      </p:sp>
      <p:sp>
        <p:nvSpPr>
          <p:cNvPr id="5" name="灯片编号占位符 4">
            <a:extLst>
              <a:ext uri="{FF2B5EF4-FFF2-40B4-BE49-F238E27FC236}">
                <a16:creationId xmlns=""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2</a:t>
            </a:fld>
            <a:endParaRPr kumimoji="1" lang="zh-CN" altLang="en-US" dirty="0"/>
          </a:p>
        </p:txBody>
      </p:sp>
      <p:sp>
        <p:nvSpPr>
          <p:cNvPr id="9" name="Content Placeholder 2">
            <a:extLst>
              <a:ext uri="{FF2B5EF4-FFF2-40B4-BE49-F238E27FC236}">
                <a16:creationId xmlns:mc="http://schemas.openxmlformats.org/markup-compatibility/2006" xmlns:a14="http://schemas.microsoft.com/office/drawing/2010/main" xmlns:a16="http://schemas.microsoft.com/office/drawing/2014/main" xmlns="" id="{55F986D5-D7D9-6446-9526-9389CD9831D8}"/>
              </a:ext>
            </a:extLst>
          </p:cNvPr>
          <p:cNvSpPr>
            <a:spLocks noGrp="1"/>
          </p:cNvSpPr>
          <p:nvPr>
            <p:ph idx="12"/>
          </p:nvPr>
        </p:nvSpPr>
        <p:spPr>
          <a:xfrm>
            <a:off x="354530" y="933033"/>
            <a:ext cx="11525295" cy="5613400"/>
          </a:xfrm>
          <a:noFill/>
        </p:spPr>
        <p:txBody>
          <a:bodyPr/>
          <a:lstStyle/>
          <a:p>
            <a:pPr marL="342900" indent="-342900" algn="l">
              <a:lnSpc>
                <a:spcPct val="125000"/>
              </a:lnSpc>
              <a:spcBef>
                <a:spcPts val="600"/>
              </a:spcBef>
              <a:buFont typeface="Wingdings" panose="05000000000000000000" pitchFamily="2" charset="2"/>
              <a:buChar char="l"/>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1 </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最佳页面尺寸</a:t>
            </a:r>
            <a:endPar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l">
              <a:lnSpc>
                <a:spcPct val="125000"/>
              </a:lnSpc>
              <a:spcBef>
                <a:spcPts val="600"/>
              </a:spcBef>
              <a:buFont typeface="Wingdings" panose="05000000000000000000" pitchFamily="2" charset="2"/>
              <a:buChar char="l"/>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访问时间</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3</a:t>
            </a:r>
          </a:p>
          <a:p>
            <a:pPr marL="342900" lvl="1" indent="-342900">
              <a:lnSpc>
                <a:spcPct val="125000"/>
              </a:lnSpc>
              <a:spcBef>
                <a:spcPts val="600"/>
              </a:spcBef>
              <a:buFont typeface="Wingdings" panose="05000000000000000000" pitchFamily="2" charset="2"/>
              <a:buChar char="l"/>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4 </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缺页中断次数</a:t>
            </a:r>
            <a:endPar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342900" lvl="1" indent="-342900">
              <a:lnSpc>
                <a:spcPct val="125000"/>
              </a:lnSpc>
              <a:spcBef>
                <a:spcPts val="600"/>
              </a:spcBef>
              <a:buFont typeface="Wingdings" panose="05000000000000000000" pitchFamily="2" charset="2"/>
              <a:buChar char="l"/>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页</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置换</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5 </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两进程局部页</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置换</a:t>
            </a:r>
            <a:endPar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342900" lvl="1" indent="-342900">
              <a:lnSpc>
                <a:spcPct val="125000"/>
              </a:lnSpc>
              <a:spcBef>
                <a:spcPts val="600"/>
              </a:spcBef>
              <a:buFont typeface="Wingdings" panose="05000000000000000000" pitchFamily="2" charset="2"/>
              <a:buChar char="l"/>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考虑缺页中断</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页置换的访问时间及逻辑地址</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物理地址变换</a:t>
            </a:r>
            <a:endPar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6</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7</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8</a:t>
            </a:r>
            <a:endPar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342900" lvl="1" indent="-342900">
              <a:lnSpc>
                <a:spcPct val="125000"/>
              </a:lnSpc>
              <a:spcBef>
                <a:spcPts val="600"/>
              </a:spcBef>
              <a:buFont typeface="Wingdings" panose="05000000000000000000" pitchFamily="2" charset="2"/>
              <a:buChar char="l"/>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例</a:t>
            </a: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9 </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内核</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空间分配的伙伴</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算法</a:t>
            </a:r>
            <a:endPar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内容占位符 2"/>
          <p:cNvSpPr>
            <a:spLocks noGrp="1"/>
          </p:cNvSpPr>
          <p:nvPr>
            <p:ph idx="1"/>
          </p:nvPr>
        </p:nvSpPr>
        <p:spPr>
          <a:xfrm>
            <a:off x="9313202" y="1002674"/>
            <a:ext cx="2662898" cy="1682956"/>
          </a:xfrm>
          <a:solidFill>
            <a:srgbClr val="FFFF00"/>
          </a:solidFill>
        </p:spPr>
        <p:txBody>
          <a:bodyPr>
            <a:normAutofit/>
          </a:bodyPr>
          <a:lstStyle/>
          <a:p>
            <a:pPr>
              <a:lnSpc>
                <a:spcPct val="100000"/>
              </a:lnSpc>
            </a:pPr>
            <a:r>
              <a:rPr lang="zh-CN" altLang="en-US" sz="2400" dirty="0" smtClean="0">
                <a:latin typeface="微软雅黑" panose="020B0503020204020204" pitchFamily="34" charset="-122"/>
                <a:ea typeface="微软雅黑" panose="020B0503020204020204" pitchFamily="34" charset="-122"/>
              </a:rPr>
              <a:t>作业：</a:t>
            </a:r>
            <a:endParaRPr lang="en-US" altLang="zh-CN" sz="2400" dirty="0" smtClean="0">
              <a:latin typeface="微软雅黑" panose="020B0503020204020204" pitchFamily="34" charset="-122"/>
              <a:ea typeface="微软雅黑" panose="020B0503020204020204" pitchFamily="34" charset="-122"/>
            </a:endParaRPr>
          </a:p>
          <a:p>
            <a:pPr>
              <a:lnSpc>
                <a:spcPct val="100000"/>
              </a:lnSpc>
            </a:pPr>
            <a:r>
              <a:rPr lang="en-US" altLang="zh-CN" sz="2400" dirty="0" smtClean="0">
                <a:latin typeface="微软雅黑" panose="020B0503020204020204" pitchFamily="34" charset="-122"/>
                <a:ea typeface="微软雅黑" panose="020B0503020204020204" pitchFamily="34" charset="-122"/>
              </a:rPr>
              <a:t>9.5</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9.14</a:t>
            </a:r>
          </a:p>
          <a:p>
            <a:pPr>
              <a:lnSpc>
                <a:spcPct val="100000"/>
              </a:lnSpc>
            </a:pPr>
            <a:r>
              <a:rPr lang="zh-CN" altLang="en-US" sz="2400" dirty="0" smtClean="0">
                <a:latin typeface="微软雅黑" panose="020B0503020204020204" pitchFamily="34" charset="-122"/>
                <a:ea typeface="微软雅黑" panose="020B0503020204020204" pitchFamily="34" charset="-122"/>
              </a:rPr>
              <a:t>补充</a:t>
            </a:r>
            <a:r>
              <a:rPr lang="zh-CN" altLang="en-US" sz="2400" dirty="0" smtClean="0">
                <a:latin typeface="微软雅黑" panose="020B0503020204020204" pitchFamily="34" charset="-122"/>
                <a:ea typeface="微软雅黑" panose="020B0503020204020204" pitchFamily="34" charset="-122"/>
              </a:rPr>
              <a:t>作业</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3</a:t>
            </a: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75753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solidFill>
                  <a:schemeClr val="accent5">
                    <a:lumMod val="75000"/>
                  </a:schemeClr>
                </a:solidFill>
                <a:latin typeface="微软雅黑" panose="020B0503020204020204" pitchFamily="2" charset="-122"/>
                <a:ea typeface="微软雅黑" panose="020B0503020204020204" pitchFamily="2" charset="-122"/>
              </a:rPr>
              <a:t>例</a:t>
            </a:r>
            <a:r>
              <a:rPr lang="en-US" altLang="zh-CN" b="1" dirty="0">
                <a:solidFill>
                  <a:schemeClr val="accent5">
                    <a:lumMod val="75000"/>
                  </a:schemeClr>
                </a:solidFill>
                <a:latin typeface="微软雅黑" panose="020B0503020204020204" pitchFamily="2" charset="-122"/>
                <a:ea typeface="微软雅黑" panose="020B0503020204020204" pitchFamily="2" charset="-122"/>
              </a:rPr>
              <a:t>6 </a:t>
            </a:r>
            <a:r>
              <a:rPr lang="zh-CN" altLang="en-US" b="1" dirty="0">
                <a:solidFill>
                  <a:schemeClr val="accent5">
                    <a:lumMod val="75000"/>
                  </a:schemeClr>
                </a:solidFill>
                <a:latin typeface="微软雅黑" panose="020B0503020204020204" pitchFamily="2" charset="-122"/>
                <a:ea typeface="微软雅黑" panose="020B0503020204020204" pitchFamily="2" charset="-122"/>
              </a:rPr>
              <a:t>缺页中断</a:t>
            </a:r>
            <a:r>
              <a:rPr lang="en-US" altLang="zh-CN"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b="1" dirty="0">
                <a:solidFill>
                  <a:schemeClr val="accent5">
                    <a:lumMod val="75000"/>
                  </a:schemeClr>
                </a:solidFill>
                <a:latin typeface="微软雅黑" panose="020B0503020204020204" pitchFamily="2" charset="-122"/>
                <a:ea typeface="微软雅黑" panose="020B0503020204020204" pitchFamily="2" charset="-122"/>
              </a:rPr>
              <a:t>页置换与地址变换</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aphicFrame>
        <p:nvGraphicFramePr>
          <p:cNvPr id="10" name="内容占位符 9"/>
          <p:cNvGraphicFramePr>
            <a:graphicFrameLocks noGrp="1" noChangeAspect="1"/>
          </p:cNvGraphicFramePr>
          <p:nvPr>
            <p:ph idx="1"/>
            <p:extLst>
              <p:ext uri="{D42A27DB-BD31-4B8C-83A1-F6EECF244321}">
                <p14:modId xmlns:p14="http://schemas.microsoft.com/office/powerpoint/2010/main" val="2245960428"/>
              </p:ext>
            </p:extLst>
          </p:nvPr>
        </p:nvGraphicFramePr>
        <p:xfrm>
          <a:off x="1102246" y="1354138"/>
          <a:ext cx="8778354" cy="3501840"/>
        </p:xfrm>
        <a:graphic>
          <a:graphicData uri="http://schemas.openxmlformats.org/presentationml/2006/ole">
            <mc:AlternateContent xmlns:mc="http://schemas.openxmlformats.org/markup-compatibility/2006">
              <mc:Choice xmlns:v="urn:schemas-microsoft-com:vml" Requires="v">
                <p:oleObj spid="_x0000_s1032" name="Acrobat Document" showAsIcon="1" r:id="rId3" imgW="914400" imgH="787320" progId="AcroExch.Document.DC">
                  <p:embed/>
                </p:oleObj>
              </mc:Choice>
              <mc:Fallback>
                <p:oleObj name="Acrobat Document" showAsIcon="1" r:id="rId3" imgW="914400" imgH="787320" progId="AcroExch.Document.DC">
                  <p:embed/>
                  <p:pic>
                    <p:nvPicPr>
                      <p:cNvPr id="0" name=""/>
                      <p:cNvPicPr/>
                      <p:nvPr/>
                    </p:nvPicPr>
                    <p:blipFill>
                      <a:blip r:embed="rId4"/>
                      <a:stretch>
                        <a:fillRect/>
                      </a:stretch>
                    </p:blipFill>
                    <p:spPr>
                      <a:xfrm>
                        <a:off x="1102246" y="1354138"/>
                        <a:ext cx="8778354" cy="3501840"/>
                      </a:xfrm>
                      <a:prstGeom prst="rect">
                        <a:avLst/>
                      </a:prstGeom>
                    </p:spPr>
                  </p:pic>
                </p:oleObj>
              </mc:Fallback>
            </mc:AlternateContent>
          </a:graphicData>
        </a:graphic>
      </p:graphicFrame>
    </p:spTree>
    <p:extLst>
      <p:ext uri="{BB962C8B-B14F-4D97-AF65-F5344CB8AC3E}">
        <p14:creationId xmlns:p14="http://schemas.microsoft.com/office/powerpoint/2010/main" val="9556977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zh-CN" altLang="en-US"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b="1" dirty="0" smtClean="0">
                <a:solidFill>
                  <a:schemeClr val="accent5">
                    <a:lumMod val="75000"/>
                  </a:schemeClr>
                </a:solidFill>
                <a:latin typeface="微软雅黑" panose="020B0503020204020204" pitchFamily="2" charset="-122"/>
                <a:ea typeface="微软雅黑" panose="020B0503020204020204" pitchFamily="2" charset="-122"/>
              </a:rPr>
              <a:t>7 </a:t>
            </a:r>
            <a:r>
              <a:rPr lang="zh-CN" altLang="en-US" b="1" dirty="0">
                <a:solidFill>
                  <a:schemeClr val="accent5">
                    <a:lumMod val="75000"/>
                  </a:schemeClr>
                </a:solidFill>
                <a:latin typeface="微软雅黑" panose="020B0503020204020204" pitchFamily="2" charset="-122"/>
                <a:ea typeface="微软雅黑" panose="020B0503020204020204" pitchFamily="2" charset="-122"/>
              </a:rPr>
              <a:t>缺页中断</a:t>
            </a:r>
            <a:r>
              <a:rPr lang="en-US" altLang="zh-CN"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b="1" dirty="0">
                <a:solidFill>
                  <a:schemeClr val="accent5">
                    <a:lumMod val="75000"/>
                  </a:schemeClr>
                </a:solidFill>
                <a:latin typeface="微软雅黑" panose="020B0503020204020204" pitchFamily="2" charset="-122"/>
                <a:ea typeface="微软雅黑" panose="020B0503020204020204" pitchFamily="2" charset="-122"/>
              </a:rPr>
              <a:t>页置换与地址变换</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3889645789"/>
              </p:ext>
            </p:extLst>
          </p:nvPr>
        </p:nvGraphicFramePr>
        <p:xfrm>
          <a:off x="7331050" y="4731107"/>
          <a:ext cx="3108350" cy="1967726"/>
        </p:xfrm>
        <a:graphic>
          <a:graphicData uri="http://schemas.openxmlformats.org/presentationml/2006/ole">
            <mc:AlternateContent xmlns:mc="http://schemas.openxmlformats.org/markup-compatibility/2006">
              <mc:Choice xmlns:v="urn:schemas-microsoft-com:vml" Requires="v">
                <p:oleObj spid="_x0000_s2056" name="Acrobat Document" showAsIcon="1" r:id="rId3" imgW="914400" imgH="787320" progId="AcroExch.Document.DC">
                  <p:embed/>
                </p:oleObj>
              </mc:Choice>
              <mc:Fallback>
                <p:oleObj name="Acrobat Document" showAsIcon="1" r:id="rId3" imgW="914400" imgH="787320" progId="AcroExch.Document.DC">
                  <p:embed/>
                  <p:pic>
                    <p:nvPicPr>
                      <p:cNvPr id="0" name=""/>
                      <p:cNvPicPr/>
                      <p:nvPr/>
                    </p:nvPicPr>
                    <p:blipFill>
                      <a:blip r:embed="rId4"/>
                      <a:stretch>
                        <a:fillRect/>
                      </a:stretch>
                    </p:blipFill>
                    <p:spPr>
                      <a:xfrm>
                        <a:off x="7331050" y="4731107"/>
                        <a:ext cx="3108350" cy="1967726"/>
                      </a:xfrm>
                      <a:prstGeom prst="rect">
                        <a:avLst/>
                      </a:prstGeom>
                    </p:spPr>
                  </p:pic>
                </p:oleObj>
              </mc:Fallback>
            </mc:AlternateContent>
          </a:graphicData>
        </a:graphic>
      </p:graphicFrame>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318" y="1031875"/>
            <a:ext cx="9898682" cy="3699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46766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zh-CN" altLang="en-US"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b="1" dirty="0" smtClean="0">
                <a:solidFill>
                  <a:schemeClr val="accent5">
                    <a:lumMod val="75000"/>
                  </a:schemeClr>
                </a:solidFill>
                <a:latin typeface="微软雅黑" panose="020B0503020204020204" pitchFamily="2" charset="-122"/>
                <a:ea typeface="微软雅黑" panose="020B0503020204020204" pitchFamily="2" charset="-122"/>
              </a:rPr>
              <a:t>8 </a:t>
            </a:r>
            <a:r>
              <a:rPr lang="zh-CN" altLang="en-US" b="1" dirty="0">
                <a:solidFill>
                  <a:schemeClr val="accent5">
                    <a:lumMod val="75000"/>
                  </a:schemeClr>
                </a:solidFill>
                <a:latin typeface="微软雅黑" panose="020B0503020204020204" pitchFamily="2" charset="-122"/>
                <a:ea typeface="微软雅黑" panose="020B0503020204020204" pitchFamily="2" charset="-122"/>
              </a:rPr>
              <a:t>缺页中断</a:t>
            </a:r>
            <a:r>
              <a:rPr lang="en-US" altLang="zh-CN"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b="1" dirty="0">
                <a:solidFill>
                  <a:schemeClr val="accent5">
                    <a:lumMod val="75000"/>
                  </a:schemeClr>
                </a:solidFill>
                <a:latin typeface="微软雅黑" panose="020B0503020204020204" pitchFamily="2" charset="-122"/>
                <a:ea typeface="微软雅黑" panose="020B0503020204020204" pitchFamily="2" charset="-122"/>
              </a:rPr>
              <a:t>页置换与地址</a:t>
            </a:r>
            <a:r>
              <a:rPr lang="zh-CN" altLang="en-US" b="1" dirty="0" smtClean="0">
                <a:solidFill>
                  <a:schemeClr val="accent5">
                    <a:lumMod val="75000"/>
                  </a:schemeClr>
                </a:solidFill>
                <a:latin typeface="微软雅黑" panose="020B0503020204020204" pitchFamily="2" charset="-122"/>
                <a:ea typeface="微软雅黑" panose="020B0503020204020204" pitchFamily="2" charset="-122"/>
              </a:rPr>
              <a:t>变换</a:t>
            </a:r>
            <a:r>
              <a:rPr lang="en-US" altLang="zh-CN" b="1" dirty="0" smtClean="0">
                <a:solidFill>
                  <a:schemeClr val="accent5">
                    <a:lumMod val="75000"/>
                  </a:schemeClr>
                </a:solidFill>
                <a:latin typeface="微软雅黑" panose="020B0503020204020204" pitchFamily="2" charset="-122"/>
                <a:ea typeface="微软雅黑" panose="020B0503020204020204" pitchFamily="2" charset="-122"/>
              </a:rPr>
              <a:t>-</a:t>
            </a:r>
            <a:r>
              <a:rPr lang="zh-CN" altLang="en-US" b="1" dirty="0" smtClean="0">
                <a:solidFill>
                  <a:schemeClr val="accent5">
                    <a:lumMod val="75000"/>
                  </a:schemeClr>
                </a:solidFill>
                <a:latin typeface="微软雅黑" panose="020B0503020204020204" pitchFamily="2" charset="-122"/>
                <a:ea typeface="微软雅黑" panose="020B0503020204020204" pitchFamily="2" charset="-122"/>
              </a:rPr>
              <a:t>访问时间</a:t>
            </a:r>
            <a:endParaRPr lang="zh-CN" altLang="en-US"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1332879643"/>
              </p:ext>
            </p:extLst>
          </p:nvPr>
        </p:nvGraphicFramePr>
        <p:xfrm>
          <a:off x="3049588" y="1544637"/>
          <a:ext cx="6273800" cy="2848857"/>
        </p:xfrm>
        <a:graphic>
          <a:graphicData uri="http://schemas.openxmlformats.org/presentationml/2006/ole">
            <mc:AlternateContent xmlns:mc="http://schemas.openxmlformats.org/markup-compatibility/2006">
              <mc:Choice xmlns:v="urn:schemas-microsoft-com:vml" Requires="v">
                <p:oleObj spid="_x0000_s3077" name="Acrobat Document" showAsIcon="1" r:id="rId3" imgW="914400" imgH="787320" progId="AcroExch.Document.DC">
                  <p:embed/>
                </p:oleObj>
              </mc:Choice>
              <mc:Fallback>
                <p:oleObj name="Acrobat Document" showAsIcon="1" r:id="rId3" imgW="914400" imgH="787320" progId="AcroExch.Document.DC">
                  <p:embed/>
                  <p:pic>
                    <p:nvPicPr>
                      <p:cNvPr id="0" name=""/>
                      <p:cNvPicPr/>
                      <p:nvPr/>
                    </p:nvPicPr>
                    <p:blipFill>
                      <a:blip r:embed="rId4"/>
                      <a:stretch>
                        <a:fillRect/>
                      </a:stretch>
                    </p:blipFill>
                    <p:spPr>
                      <a:xfrm>
                        <a:off x="3049588" y="1544637"/>
                        <a:ext cx="6273800" cy="2848857"/>
                      </a:xfrm>
                      <a:prstGeom prst="rect">
                        <a:avLst/>
                      </a:prstGeom>
                    </p:spPr>
                  </p:pic>
                </p:oleObj>
              </mc:Fallback>
            </mc:AlternateContent>
          </a:graphicData>
        </a:graphic>
      </p:graphicFrame>
    </p:spTree>
    <p:extLst>
      <p:ext uri="{BB962C8B-B14F-4D97-AF65-F5344CB8AC3E}">
        <p14:creationId xmlns:p14="http://schemas.microsoft.com/office/powerpoint/2010/main" val="18271113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42900" lvl="1" indent="-342900" algn="l">
              <a:lnSpc>
                <a:spcPct val="10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For </a:t>
            </a:r>
            <a:r>
              <a:rPr lang="en-US" altLang="zh-CN" sz="2400" dirty="0">
                <a:latin typeface="微软雅黑" panose="020B0503020204020204" pitchFamily="34" charset="-122"/>
                <a:ea typeface="微软雅黑" panose="020B0503020204020204" pitchFamily="34" charset="-122"/>
                <a:cs typeface="Times New Roman" pitchFamily="18" charset="0"/>
              </a:rPr>
              <a:t>a kernel space with the size of 1M= </a:t>
            </a:r>
            <a:r>
              <a:rPr lang="en-US" altLang="zh-CN" sz="2400" dirty="0">
                <a:latin typeface="微软雅黑" panose="020B0503020204020204" pitchFamily="34" charset="-122"/>
                <a:ea typeface="微软雅黑" panose="020B0503020204020204" pitchFamily="34" charset="-122"/>
              </a:rPr>
              <a:t>2</a:t>
            </a:r>
            <a:r>
              <a:rPr lang="en-US" altLang="zh-CN" sz="2400" baseline="30000" dirty="0">
                <a:latin typeface="微软雅黑" panose="020B0503020204020204" pitchFamily="34" charset="-122"/>
                <a:ea typeface="微软雅黑" panose="020B0503020204020204" pitchFamily="34" charset="-122"/>
              </a:rPr>
              <a:t>20</a:t>
            </a:r>
            <a:r>
              <a:rPr lang="en-US" altLang="zh-CN"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cs typeface="Times New Roman" pitchFamily="18" charset="0"/>
              </a:rPr>
              <a:t>bytes, there are 21 segments </a:t>
            </a:r>
            <a:r>
              <a:rPr lang="en-US" altLang="zh-CN" sz="2400" dirty="0" err="1">
                <a:latin typeface="微软雅黑" panose="020B0503020204020204" pitchFamily="34" charset="-122"/>
                <a:ea typeface="微软雅黑" panose="020B0503020204020204" pitchFamily="34" charset="-122"/>
                <a:cs typeface="Times New Roman" pitchFamily="18" charset="0"/>
              </a:rPr>
              <a:t>splited</a:t>
            </a:r>
            <a:r>
              <a:rPr lang="en-US" altLang="zh-CN" sz="2400" dirty="0">
                <a:latin typeface="微软雅黑" panose="020B0503020204020204" pitchFamily="34" charset="-122"/>
                <a:ea typeface="微软雅黑" panose="020B0503020204020204" pitchFamily="34" charset="-122"/>
                <a:cs typeface="Times New Roman" pitchFamily="18" charset="0"/>
              </a:rPr>
              <a:t> by the buddy system,  and these segments can be of  the size </a:t>
            </a:r>
            <a:r>
              <a:rPr lang="en-US" altLang="zh-CN" sz="2400" dirty="0">
                <a:latin typeface="微软雅黑" panose="020B0503020204020204" pitchFamily="34" charset="-122"/>
                <a:ea typeface="微软雅黑" panose="020B0503020204020204" pitchFamily="34" charset="-122"/>
              </a:rPr>
              <a:t>2</a:t>
            </a:r>
            <a:r>
              <a:rPr lang="en-US" altLang="zh-CN" sz="2400" baseline="30000" dirty="0">
                <a:latin typeface="微软雅黑" panose="020B0503020204020204" pitchFamily="34" charset="-122"/>
                <a:ea typeface="微软雅黑" panose="020B0503020204020204" pitchFamily="34" charset="-122"/>
              </a:rPr>
              <a:t>0</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a:latin typeface="微软雅黑" panose="020B0503020204020204" pitchFamily="34" charset="-122"/>
                <a:ea typeface="微软雅黑" panose="020B0503020204020204" pitchFamily="34" charset="-122"/>
              </a:rPr>
              <a:t>2</a:t>
            </a:r>
            <a:r>
              <a:rPr lang="en-US" altLang="zh-CN" sz="2400" baseline="30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cs typeface="Times New Roman" pitchFamily="18" charset="0"/>
              </a:rPr>
              <a:t>, …, </a:t>
            </a:r>
            <a:r>
              <a:rPr lang="en-US" altLang="zh-CN" sz="2400" dirty="0">
                <a:latin typeface="微软雅黑" panose="020B0503020204020204" pitchFamily="34" charset="-122"/>
                <a:ea typeface="微软雅黑" panose="020B0503020204020204" pitchFamily="34" charset="-122"/>
              </a:rPr>
              <a:t>2</a:t>
            </a:r>
            <a:r>
              <a:rPr lang="en-US" altLang="zh-CN" sz="2400" baseline="30000" dirty="0">
                <a:latin typeface="微软雅黑" panose="020B0503020204020204" pitchFamily="34" charset="-122"/>
                <a:ea typeface="微软雅黑" panose="020B0503020204020204" pitchFamily="34" charset="-122"/>
              </a:rPr>
              <a:t>19</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a:latin typeface="微软雅黑" panose="020B0503020204020204" pitchFamily="34" charset="-122"/>
                <a:ea typeface="微软雅黑" panose="020B0503020204020204" pitchFamily="34" charset="-122"/>
              </a:rPr>
              <a:t>2</a:t>
            </a:r>
            <a:r>
              <a:rPr lang="en-US" altLang="zh-CN" sz="2400" baseline="30000" dirty="0">
                <a:latin typeface="微软雅黑" panose="020B0503020204020204" pitchFamily="34" charset="-122"/>
                <a:ea typeface="微软雅黑" panose="020B0503020204020204" pitchFamily="34" charset="-122"/>
              </a:rPr>
              <a:t>20 </a:t>
            </a:r>
            <a:r>
              <a:rPr lang="en-US" altLang="zh-CN" sz="2400" dirty="0">
                <a:latin typeface="微软雅黑" panose="020B0503020204020204" pitchFamily="34" charset="-122"/>
                <a:ea typeface="微软雅黑" panose="020B0503020204020204" pitchFamily="34" charset="-122"/>
                <a:cs typeface="Times New Roman" pitchFamily="18" charset="0"/>
              </a:rPr>
              <a:t>respectively</a:t>
            </a:r>
          </a:p>
          <a:p>
            <a:endParaRPr lang="zh-CN" altLang="en-US" dirty="0"/>
          </a:p>
        </p:txBody>
      </p:sp>
      <p:sp>
        <p:nvSpPr>
          <p:cNvPr id="3" name="标题 2"/>
          <p:cNvSpPr>
            <a:spLocks noGrp="1"/>
          </p:cNvSpPr>
          <p:nvPr>
            <p:ph type="title"/>
          </p:nvPr>
        </p:nvSpPr>
        <p:spPr/>
        <p:txBody>
          <a:bodyPr>
            <a:normAutofit/>
          </a:bodyPr>
          <a:lstStyle/>
          <a:p>
            <a:pPr lvl="1" algn="ctr" rtl="0">
              <a:lnSpc>
                <a:spcPct val="90000"/>
              </a:lnSpc>
              <a:spcBef>
                <a:spcPct val="0"/>
              </a:spcBef>
            </a:pP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9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内核空间分配的伙伴算法</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0125452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24</a:t>
            </a:fld>
            <a:endParaRPr kumimoji="1" lang="zh-CN" altLang="en-US" dirty="0"/>
          </a:p>
        </p:txBody>
      </p:sp>
      <p:graphicFrame>
        <p:nvGraphicFramePr>
          <p:cNvPr id="7" name="表格 6"/>
          <p:cNvGraphicFramePr>
            <a:graphicFrameLocks noGrp="1"/>
          </p:cNvGraphicFramePr>
          <p:nvPr>
            <p:extLst>
              <p:ext uri="{D42A27DB-BD31-4B8C-83A1-F6EECF244321}">
                <p14:modId xmlns:p14="http://schemas.microsoft.com/office/powerpoint/2010/main" val="2046990804"/>
              </p:ext>
            </p:extLst>
          </p:nvPr>
        </p:nvGraphicFramePr>
        <p:xfrm>
          <a:off x="2359689" y="1345505"/>
          <a:ext cx="8015287" cy="4989510"/>
        </p:xfrm>
        <a:graphic>
          <a:graphicData uri="http://schemas.openxmlformats.org/drawingml/2006/table">
            <a:tbl>
              <a:tblPr firstRow="1" bandRow="1">
                <a:tableStyleId>{5C22544A-7EE6-4342-B048-85BDC9FD1C3A}</a:tableStyleId>
              </a:tblPr>
              <a:tblGrid>
                <a:gridCol w="1001911"/>
                <a:gridCol w="500955"/>
                <a:gridCol w="500955"/>
                <a:gridCol w="1001911"/>
                <a:gridCol w="1001911"/>
                <a:gridCol w="4007644"/>
              </a:tblGrid>
              <a:tr h="554390">
                <a:tc gridSpan="6">
                  <a:txBody>
                    <a:bodyPr/>
                    <a:lstStyle/>
                    <a:p>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r>
              <a:tr h="554390">
                <a:tc>
                  <a:txBody>
                    <a:bodyPr/>
                    <a:lstStyle/>
                    <a:p>
                      <a:pPr algn="ctr"/>
                      <a:r>
                        <a:rPr lang="en-US" altLang="zh-CN" sz="1800" dirty="0" smtClean="0"/>
                        <a:t>A</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gridSpan="2">
                  <a:txBody>
                    <a:bodyPr/>
                    <a:lstStyle/>
                    <a:p>
                      <a:pPr algn="ctr"/>
                      <a:r>
                        <a:rPr lang="en-US" altLang="zh-CN" sz="1800" dirty="0" smtClean="0"/>
                        <a:t>128</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ltLang="en-US" dirty="0"/>
                    </a:p>
                  </a:txBody>
                  <a:tcPr/>
                </a:tc>
                <a:tc gridSpan="2">
                  <a:txBody>
                    <a:bodyPr/>
                    <a:lstStyle/>
                    <a:p>
                      <a:pPr algn="ctr"/>
                      <a:r>
                        <a:rPr lang="en-US" altLang="zh-CN" sz="1800" dirty="0" smtClean="0"/>
                        <a:t>256</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ltLang="en-US" dirty="0"/>
                    </a:p>
                  </a:txBody>
                  <a:tcPr/>
                </a:tc>
                <a:tc>
                  <a:txBody>
                    <a:bodyPr/>
                    <a:lstStyle/>
                    <a:p>
                      <a:pPr algn="ctr"/>
                      <a:r>
                        <a:rPr lang="en-US" altLang="zh-CN" sz="1800" dirty="0" smtClean="0"/>
                        <a:t>512</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r h="554390">
                <a:tc>
                  <a:txBody>
                    <a:bodyPr/>
                    <a:lstStyle/>
                    <a:p>
                      <a:pPr algn="ctr"/>
                      <a:r>
                        <a:rPr lang="en-US" altLang="zh-CN" sz="1800" dirty="0" smtClean="0"/>
                        <a:t>A</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smtClean="0"/>
                        <a:t>B</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smtClean="0"/>
                        <a:t>64</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gridSpan="2">
                  <a:txBody>
                    <a:bodyPr/>
                    <a:lstStyle/>
                    <a:p>
                      <a:pPr algn="ctr"/>
                      <a:r>
                        <a:rPr lang="en-US" altLang="zh-CN" sz="1800" dirty="0" smtClean="0"/>
                        <a:t>256</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ltLang="en-US" dirty="0"/>
                    </a:p>
                  </a:txBody>
                  <a:tcPr/>
                </a:tc>
                <a:tc>
                  <a:txBody>
                    <a:bodyPr/>
                    <a:lstStyle/>
                    <a:p>
                      <a:pPr algn="ctr"/>
                      <a:r>
                        <a:rPr lang="en-US" altLang="zh-CN" sz="1800" dirty="0" smtClean="0"/>
                        <a:t>512</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r h="554390">
                <a:tc>
                  <a:txBody>
                    <a:bodyPr/>
                    <a:lstStyle/>
                    <a:p>
                      <a:pPr algn="ctr"/>
                      <a:r>
                        <a:rPr lang="en-US" altLang="zh-CN" sz="1800" dirty="0" smtClean="0"/>
                        <a:t>A</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smtClean="0"/>
                        <a:t>B</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smtClean="0"/>
                        <a:t>64</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smtClean="0"/>
                        <a:t>C</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smtClean="0"/>
                        <a:t>128</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smtClean="0"/>
                        <a:t>512</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r h="554390">
                <a:tc>
                  <a:txBody>
                    <a:bodyPr/>
                    <a:lstStyle/>
                    <a:p>
                      <a:pPr algn="ctr"/>
                      <a:r>
                        <a:rPr lang="en-US" altLang="zh-CN" sz="1800" dirty="0" smtClean="0"/>
                        <a:t>128</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smtClean="0"/>
                        <a:t>B</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smtClean="0"/>
                        <a:t>64</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smtClean="0"/>
                        <a:t>C</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smtClean="0"/>
                        <a:t>128</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smtClean="0"/>
                        <a:t>512</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r h="554390">
                <a:tc>
                  <a:txBody>
                    <a:bodyPr/>
                    <a:lstStyle/>
                    <a:p>
                      <a:pPr algn="ctr"/>
                      <a:r>
                        <a:rPr lang="en-US" altLang="zh-CN" sz="1800" dirty="0" smtClean="0"/>
                        <a:t>128</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smtClean="0"/>
                        <a:t>B</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smtClean="0"/>
                        <a:t>D</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smtClean="0"/>
                        <a:t>C</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smtClean="0"/>
                        <a:t>128</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smtClean="0"/>
                        <a:t>512</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r h="554390">
                <a:tc>
                  <a:txBody>
                    <a:bodyPr/>
                    <a:lstStyle/>
                    <a:p>
                      <a:pPr algn="ctr"/>
                      <a:r>
                        <a:rPr lang="en-US" altLang="zh-CN" sz="1800" dirty="0" smtClean="0"/>
                        <a:t>128</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smtClean="0"/>
                        <a:t>64</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smtClean="0"/>
                        <a:t>D</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smtClean="0"/>
                        <a:t>C</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smtClean="0"/>
                        <a:t>128</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smtClean="0"/>
                        <a:t>512</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r h="554390">
                <a:tc gridSpan="3">
                  <a:txBody>
                    <a:bodyPr/>
                    <a:lstStyle/>
                    <a:p>
                      <a:pPr algn="ctr"/>
                      <a:r>
                        <a:rPr lang="en-US" altLang="zh-CN" sz="1800" dirty="0" smtClean="0"/>
                        <a:t>256</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ltLang="en-US" dirty="0"/>
                    </a:p>
                  </a:txBody>
                  <a:tcPr/>
                </a:tc>
                <a:tc hMerge="1">
                  <a:txBody>
                    <a:bodyPr/>
                    <a:lstStyle/>
                    <a:p>
                      <a:endParaRPr lang="zh-CN" altLang="en-US" dirty="0"/>
                    </a:p>
                  </a:txBody>
                  <a:tcPr/>
                </a:tc>
                <a:tc>
                  <a:txBody>
                    <a:bodyPr/>
                    <a:lstStyle/>
                    <a:p>
                      <a:pPr algn="ctr"/>
                      <a:r>
                        <a:rPr lang="en-US" altLang="zh-CN" sz="1800" dirty="0" smtClean="0"/>
                        <a:t>C</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smtClean="0"/>
                        <a:t>128</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smtClean="0"/>
                        <a:t>512</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r h="554390">
                <a:tc gridSpan="6">
                  <a:txBody>
                    <a:bodyPr/>
                    <a:lstStyle/>
                    <a:p>
                      <a:pPr algn="ctr"/>
                      <a:r>
                        <a:rPr lang="en-US" altLang="zh-CN" sz="1800" dirty="0" smtClean="0"/>
                        <a:t>1024</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tc>
                <a:tc hMerge="1">
                  <a:txBody>
                    <a:bodyPr/>
                    <a:lstStyle/>
                    <a:p>
                      <a:pPr algn="ctr"/>
                      <a:endParaRPr lang="zh-CN" altLang="en-US" dirty="0"/>
                    </a:p>
                  </a:txBody>
                  <a:tcPr/>
                </a:tc>
                <a:tc hMerge="1">
                  <a:txBody>
                    <a:bodyPr/>
                    <a:lstStyle/>
                    <a:p>
                      <a:pPr algn="ctr"/>
                      <a:endParaRPr lang="zh-CN" altLang="en-US" dirty="0"/>
                    </a:p>
                  </a:txBody>
                  <a:tcPr/>
                </a:tc>
              </a:tr>
            </a:tbl>
          </a:graphicData>
        </a:graphic>
      </p:graphicFrame>
      <p:sp>
        <p:nvSpPr>
          <p:cNvPr id="8" name="TextBox 4"/>
          <p:cNvSpPr txBox="1">
            <a:spLocks noChangeArrowheads="1"/>
          </p:cNvSpPr>
          <p:nvPr/>
        </p:nvSpPr>
        <p:spPr bwMode="auto">
          <a:xfrm>
            <a:off x="1688046" y="1345505"/>
            <a:ext cx="59531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1600">
                <a:latin typeface="微软雅黑" panose="020B0503020204020204" pitchFamily="34" charset="-122"/>
                <a:ea typeface="微软雅黑" panose="020B0503020204020204" pitchFamily="34" charset="-122"/>
              </a:rPr>
              <a:t>初始</a:t>
            </a:r>
            <a:endParaRPr lang="en-US" altLang="zh-CN" sz="1600">
              <a:latin typeface="微软雅黑" panose="020B0503020204020204" pitchFamily="34" charset="-122"/>
              <a:ea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rPr>
              <a:t>状态</a:t>
            </a:r>
          </a:p>
        </p:txBody>
      </p:sp>
      <p:sp>
        <p:nvSpPr>
          <p:cNvPr id="9" name="TextBox 7"/>
          <p:cNvSpPr txBox="1">
            <a:spLocks noChangeArrowheads="1"/>
          </p:cNvSpPr>
          <p:nvPr/>
        </p:nvSpPr>
        <p:spPr bwMode="auto">
          <a:xfrm>
            <a:off x="2246976" y="1007368"/>
            <a:ext cx="2936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600">
                <a:latin typeface="微软雅黑" panose="020B0503020204020204" pitchFamily="34" charset="-122"/>
                <a:ea typeface="微软雅黑" panose="020B0503020204020204" pitchFamily="34" charset="-122"/>
              </a:rPr>
              <a:t>0</a:t>
            </a:r>
            <a:endParaRPr lang="zh-CN" altLang="en-US" sz="1600">
              <a:latin typeface="微软雅黑" panose="020B0503020204020204" pitchFamily="34" charset="-122"/>
              <a:ea typeface="微软雅黑" panose="020B0503020204020204" pitchFamily="34" charset="-122"/>
            </a:endParaRPr>
          </a:p>
        </p:txBody>
      </p:sp>
      <p:sp>
        <p:nvSpPr>
          <p:cNvPr id="10" name="TextBox 8"/>
          <p:cNvSpPr txBox="1">
            <a:spLocks noChangeArrowheads="1"/>
          </p:cNvSpPr>
          <p:nvPr/>
        </p:nvSpPr>
        <p:spPr bwMode="auto">
          <a:xfrm>
            <a:off x="3026439" y="1007368"/>
            <a:ext cx="892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600">
                <a:latin typeface="微软雅黑" panose="020B0503020204020204" pitchFamily="34" charset="-122"/>
                <a:ea typeface="微软雅黑" panose="020B0503020204020204" pitchFamily="34" charset="-122"/>
              </a:rPr>
              <a:t>128K</a:t>
            </a:r>
            <a:endParaRPr lang="zh-CN" altLang="en-US" sz="1600">
              <a:latin typeface="微软雅黑" panose="020B0503020204020204" pitchFamily="34" charset="-122"/>
              <a:ea typeface="微软雅黑" panose="020B0503020204020204" pitchFamily="34" charset="-122"/>
            </a:endParaRPr>
          </a:p>
        </p:txBody>
      </p:sp>
      <p:sp>
        <p:nvSpPr>
          <p:cNvPr id="11" name="TextBox 9"/>
          <p:cNvSpPr txBox="1">
            <a:spLocks noChangeArrowheads="1"/>
          </p:cNvSpPr>
          <p:nvPr/>
        </p:nvSpPr>
        <p:spPr bwMode="auto">
          <a:xfrm>
            <a:off x="3936076" y="1007368"/>
            <a:ext cx="892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600">
                <a:latin typeface="微软雅黑" panose="020B0503020204020204" pitchFamily="34" charset="-122"/>
                <a:ea typeface="微软雅黑" panose="020B0503020204020204" pitchFamily="34" charset="-122"/>
              </a:rPr>
              <a:t>256K</a:t>
            </a:r>
            <a:endParaRPr lang="zh-CN" altLang="en-US" sz="1600">
              <a:latin typeface="微软雅黑" panose="020B0503020204020204" pitchFamily="34" charset="-122"/>
              <a:ea typeface="微软雅黑" panose="020B0503020204020204" pitchFamily="34" charset="-122"/>
            </a:endParaRPr>
          </a:p>
        </p:txBody>
      </p:sp>
      <p:sp>
        <p:nvSpPr>
          <p:cNvPr id="12" name="TextBox 10"/>
          <p:cNvSpPr txBox="1">
            <a:spLocks noChangeArrowheads="1"/>
          </p:cNvSpPr>
          <p:nvPr/>
        </p:nvSpPr>
        <p:spPr bwMode="auto">
          <a:xfrm>
            <a:off x="4834601" y="1007368"/>
            <a:ext cx="892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600">
                <a:latin typeface="微软雅黑" panose="020B0503020204020204" pitchFamily="34" charset="-122"/>
                <a:ea typeface="微软雅黑" panose="020B0503020204020204" pitchFamily="34" charset="-122"/>
              </a:rPr>
              <a:t>  384K</a:t>
            </a:r>
            <a:endParaRPr lang="zh-CN" altLang="en-US" sz="1600">
              <a:latin typeface="微软雅黑" panose="020B0503020204020204" pitchFamily="34" charset="-122"/>
              <a:ea typeface="微软雅黑" panose="020B0503020204020204" pitchFamily="34" charset="-122"/>
            </a:endParaRPr>
          </a:p>
        </p:txBody>
      </p:sp>
      <p:sp>
        <p:nvSpPr>
          <p:cNvPr id="13" name="TextBox 11"/>
          <p:cNvSpPr txBox="1">
            <a:spLocks noChangeArrowheads="1"/>
          </p:cNvSpPr>
          <p:nvPr/>
        </p:nvSpPr>
        <p:spPr bwMode="auto">
          <a:xfrm>
            <a:off x="5871239" y="1016893"/>
            <a:ext cx="892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600">
                <a:latin typeface="微软雅黑" panose="020B0503020204020204" pitchFamily="34" charset="-122"/>
                <a:ea typeface="微软雅黑" panose="020B0503020204020204" pitchFamily="34" charset="-122"/>
              </a:rPr>
              <a:t>  512K</a:t>
            </a:r>
            <a:endParaRPr lang="zh-CN" altLang="en-US" sz="1600">
              <a:latin typeface="微软雅黑" panose="020B0503020204020204" pitchFamily="34" charset="-122"/>
              <a:ea typeface="微软雅黑" panose="020B0503020204020204" pitchFamily="34" charset="-122"/>
            </a:endParaRPr>
          </a:p>
        </p:txBody>
      </p:sp>
      <p:sp>
        <p:nvSpPr>
          <p:cNvPr id="14" name="TextBox 12"/>
          <p:cNvSpPr txBox="1">
            <a:spLocks noChangeArrowheads="1"/>
          </p:cNvSpPr>
          <p:nvPr/>
        </p:nvSpPr>
        <p:spPr bwMode="auto">
          <a:xfrm>
            <a:off x="6942801" y="1016893"/>
            <a:ext cx="892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600">
                <a:latin typeface="微软雅黑" panose="020B0503020204020204" pitchFamily="34" charset="-122"/>
                <a:ea typeface="微软雅黑" panose="020B0503020204020204" pitchFamily="34" charset="-122"/>
              </a:rPr>
              <a:t>640K</a:t>
            </a:r>
            <a:endParaRPr lang="zh-CN" altLang="en-US" sz="1600">
              <a:latin typeface="微软雅黑" panose="020B0503020204020204" pitchFamily="34" charset="-122"/>
              <a:ea typeface="微软雅黑" panose="020B0503020204020204" pitchFamily="34" charset="-122"/>
            </a:endParaRPr>
          </a:p>
        </p:txBody>
      </p:sp>
      <p:sp>
        <p:nvSpPr>
          <p:cNvPr id="15" name="TextBox 13"/>
          <p:cNvSpPr txBox="1">
            <a:spLocks noChangeArrowheads="1"/>
          </p:cNvSpPr>
          <p:nvPr/>
        </p:nvSpPr>
        <p:spPr bwMode="auto">
          <a:xfrm>
            <a:off x="7950864" y="1016893"/>
            <a:ext cx="892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600">
                <a:latin typeface="微软雅黑" panose="020B0503020204020204" pitchFamily="34" charset="-122"/>
                <a:ea typeface="微软雅黑" panose="020B0503020204020204" pitchFamily="34" charset="-122"/>
              </a:rPr>
              <a:t>768K</a:t>
            </a:r>
            <a:endParaRPr lang="zh-CN" altLang="en-US" sz="1600">
              <a:latin typeface="微软雅黑" panose="020B0503020204020204" pitchFamily="34" charset="-122"/>
              <a:ea typeface="微软雅黑" panose="020B0503020204020204" pitchFamily="34" charset="-122"/>
            </a:endParaRPr>
          </a:p>
        </p:txBody>
      </p:sp>
      <p:sp>
        <p:nvSpPr>
          <p:cNvPr id="16" name="TextBox 14"/>
          <p:cNvSpPr txBox="1">
            <a:spLocks noChangeArrowheads="1"/>
          </p:cNvSpPr>
          <p:nvPr/>
        </p:nvSpPr>
        <p:spPr bwMode="auto">
          <a:xfrm>
            <a:off x="8977976" y="1016893"/>
            <a:ext cx="892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600">
                <a:latin typeface="微软雅黑" panose="020B0503020204020204" pitchFamily="34" charset="-122"/>
                <a:ea typeface="微软雅黑" panose="020B0503020204020204" pitchFamily="34" charset="-122"/>
              </a:rPr>
              <a:t>896K</a:t>
            </a:r>
            <a:endParaRPr lang="zh-CN" altLang="en-US" sz="1600">
              <a:latin typeface="微软雅黑" panose="020B0503020204020204" pitchFamily="34" charset="-122"/>
              <a:ea typeface="微软雅黑" panose="020B0503020204020204" pitchFamily="34" charset="-122"/>
            </a:endParaRPr>
          </a:p>
        </p:txBody>
      </p:sp>
      <p:sp>
        <p:nvSpPr>
          <p:cNvPr id="17" name="TextBox 15"/>
          <p:cNvSpPr txBox="1">
            <a:spLocks noChangeArrowheads="1"/>
          </p:cNvSpPr>
          <p:nvPr/>
        </p:nvSpPr>
        <p:spPr bwMode="auto">
          <a:xfrm>
            <a:off x="9710057" y="1007368"/>
            <a:ext cx="892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600">
                <a:latin typeface="微软雅黑" panose="020B0503020204020204" pitchFamily="34" charset="-122"/>
                <a:ea typeface="微软雅黑" panose="020B0503020204020204" pitchFamily="34" charset="-122"/>
              </a:rPr>
              <a:t>   1M</a:t>
            </a:r>
            <a:endParaRPr lang="zh-CN" altLang="en-US" sz="1600">
              <a:latin typeface="微软雅黑" panose="020B0503020204020204" pitchFamily="34" charset="-122"/>
              <a:ea typeface="微软雅黑" panose="020B0503020204020204" pitchFamily="34" charset="-122"/>
            </a:endParaRPr>
          </a:p>
        </p:txBody>
      </p:sp>
      <p:sp>
        <p:nvSpPr>
          <p:cNvPr id="18" name="TextBox 16"/>
          <p:cNvSpPr txBox="1">
            <a:spLocks noChangeArrowheads="1"/>
          </p:cNvSpPr>
          <p:nvPr/>
        </p:nvSpPr>
        <p:spPr bwMode="auto">
          <a:xfrm>
            <a:off x="1592796" y="1951930"/>
            <a:ext cx="8354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1600">
                <a:latin typeface="微软雅黑" panose="020B0503020204020204" pitchFamily="34" charset="-122"/>
                <a:ea typeface="微软雅黑" panose="020B0503020204020204" pitchFamily="34" charset="-122"/>
              </a:rPr>
              <a:t>申请</a:t>
            </a:r>
            <a:r>
              <a:rPr lang="en-US" altLang="zh-CN" sz="1600">
                <a:latin typeface="微软雅黑" panose="020B0503020204020204" pitchFamily="34" charset="-122"/>
                <a:ea typeface="微软雅黑" panose="020B0503020204020204" pitchFamily="34" charset="-122"/>
              </a:rPr>
              <a:t>70</a:t>
            </a:r>
            <a:endParaRPr lang="zh-CN" altLang="en-US" sz="1600">
              <a:latin typeface="微软雅黑" panose="020B0503020204020204" pitchFamily="34" charset="-122"/>
              <a:ea typeface="微软雅黑" panose="020B0503020204020204" pitchFamily="34" charset="-122"/>
            </a:endParaRPr>
          </a:p>
        </p:txBody>
      </p:sp>
      <p:sp>
        <p:nvSpPr>
          <p:cNvPr id="19" name="TextBox 17"/>
          <p:cNvSpPr txBox="1">
            <a:spLocks noChangeArrowheads="1"/>
          </p:cNvSpPr>
          <p:nvPr/>
        </p:nvSpPr>
        <p:spPr bwMode="auto">
          <a:xfrm>
            <a:off x="1607083" y="2555180"/>
            <a:ext cx="8354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1600">
                <a:latin typeface="微软雅黑" panose="020B0503020204020204" pitchFamily="34" charset="-122"/>
                <a:ea typeface="微软雅黑" panose="020B0503020204020204" pitchFamily="34" charset="-122"/>
              </a:rPr>
              <a:t>申请</a:t>
            </a:r>
            <a:r>
              <a:rPr lang="en-US" altLang="zh-CN" sz="1600">
                <a:latin typeface="微软雅黑" panose="020B0503020204020204" pitchFamily="34" charset="-122"/>
                <a:ea typeface="微软雅黑" panose="020B0503020204020204" pitchFamily="34" charset="-122"/>
              </a:rPr>
              <a:t>35</a:t>
            </a:r>
            <a:endParaRPr lang="zh-CN" altLang="en-US" sz="1600">
              <a:latin typeface="微软雅黑" panose="020B0503020204020204" pitchFamily="34" charset="-122"/>
              <a:ea typeface="微软雅黑" panose="020B0503020204020204" pitchFamily="34" charset="-122"/>
            </a:endParaRPr>
          </a:p>
        </p:txBody>
      </p:sp>
      <p:sp>
        <p:nvSpPr>
          <p:cNvPr id="20" name="TextBox 18"/>
          <p:cNvSpPr txBox="1">
            <a:spLocks noChangeArrowheads="1"/>
          </p:cNvSpPr>
          <p:nvPr/>
        </p:nvSpPr>
        <p:spPr bwMode="auto">
          <a:xfrm>
            <a:off x="1597558" y="3104455"/>
            <a:ext cx="8354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1600">
                <a:latin typeface="微软雅黑" panose="020B0503020204020204" pitchFamily="34" charset="-122"/>
                <a:ea typeface="微软雅黑" panose="020B0503020204020204" pitchFamily="34" charset="-122"/>
              </a:rPr>
              <a:t>申请</a:t>
            </a:r>
            <a:r>
              <a:rPr lang="en-US" altLang="zh-CN" sz="1600">
                <a:latin typeface="微软雅黑" panose="020B0503020204020204" pitchFamily="34" charset="-122"/>
                <a:ea typeface="微软雅黑" panose="020B0503020204020204" pitchFamily="34" charset="-122"/>
              </a:rPr>
              <a:t>80</a:t>
            </a:r>
            <a:endParaRPr lang="zh-CN" altLang="en-US" sz="1600">
              <a:latin typeface="微软雅黑" panose="020B0503020204020204" pitchFamily="34" charset="-122"/>
              <a:ea typeface="微软雅黑" panose="020B0503020204020204" pitchFamily="34" charset="-122"/>
            </a:endParaRPr>
          </a:p>
        </p:txBody>
      </p:sp>
      <p:sp>
        <p:nvSpPr>
          <p:cNvPr id="21" name="TextBox 19"/>
          <p:cNvSpPr txBox="1">
            <a:spLocks noChangeArrowheads="1"/>
          </p:cNvSpPr>
          <p:nvPr/>
        </p:nvSpPr>
        <p:spPr bwMode="auto">
          <a:xfrm>
            <a:off x="1607083" y="3693418"/>
            <a:ext cx="8239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1600">
                <a:latin typeface="微软雅黑" panose="020B0503020204020204" pitchFamily="34" charset="-122"/>
                <a:ea typeface="微软雅黑" panose="020B0503020204020204" pitchFamily="34" charset="-122"/>
              </a:rPr>
              <a:t>回收</a:t>
            </a:r>
            <a:r>
              <a:rPr lang="en-US" altLang="zh-CN" sz="1600">
                <a:latin typeface="微软雅黑" panose="020B0503020204020204" pitchFamily="34" charset="-122"/>
                <a:ea typeface="微软雅黑" panose="020B0503020204020204" pitchFamily="34" charset="-122"/>
              </a:rPr>
              <a:t>A</a:t>
            </a:r>
            <a:endParaRPr lang="zh-CN" altLang="en-US" sz="1600">
              <a:latin typeface="微软雅黑" panose="020B0503020204020204" pitchFamily="34" charset="-122"/>
              <a:ea typeface="微软雅黑" panose="020B0503020204020204" pitchFamily="34" charset="-122"/>
            </a:endParaRPr>
          </a:p>
        </p:txBody>
      </p:sp>
      <p:sp>
        <p:nvSpPr>
          <p:cNvPr id="22" name="TextBox 20"/>
          <p:cNvSpPr txBox="1">
            <a:spLocks noChangeArrowheads="1"/>
          </p:cNvSpPr>
          <p:nvPr/>
        </p:nvSpPr>
        <p:spPr bwMode="auto">
          <a:xfrm>
            <a:off x="1580096" y="4256980"/>
            <a:ext cx="8794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1600">
                <a:latin typeface="微软雅黑" panose="020B0503020204020204" pitchFamily="34" charset="-122"/>
                <a:ea typeface="微软雅黑" panose="020B0503020204020204" pitchFamily="34" charset="-122"/>
              </a:rPr>
              <a:t>申请</a:t>
            </a:r>
            <a:r>
              <a:rPr lang="en-US" altLang="zh-CN" sz="1600">
                <a:latin typeface="微软雅黑" panose="020B0503020204020204" pitchFamily="34" charset="-122"/>
                <a:ea typeface="微软雅黑" panose="020B0503020204020204" pitchFamily="34" charset="-122"/>
              </a:rPr>
              <a:t>60</a:t>
            </a:r>
            <a:endParaRPr lang="zh-CN" altLang="en-US" sz="1600">
              <a:latin typeface="微软雅黑" panose="020B0503020204020204" pitchFamily="34" charset="-122"/>
              <a:ea typeface="微软雅黑" panose="020B0503020204020204" pitchFamily="34" charset="-122"/>
            </a:endParaRPr>
          </a:p>
        </p:txBody>
      </p:sp>
      <p:sp>
        <p:nvSpPr>
          <p:cNvPr id="23" name="TextBox 21"/>
          <p:cNvSpPr txBox="1">
            <a:spLocks noChangeArrowheads="1"/>
          </p:cNvSpPr>
          <p:nvPr/>
        </p:nvSpPr>
        <p:spPr bwMode="auto">
          <a:xfrm>
            <a:off x="1580096" y="4833243"/>
            <a:ext cx="8128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1600">
                <a:latin typeface="微软雅黑" panose="020B0503020204020204" pitchFamily="34" charset="-122"/>
                <a:ea typeface="微软雅黑" panose="020B0503020204020204" pitchFamily="34" charset="-122"/>
              </a:rPr>
              <a:t>回收</a:t>
            </a:r>
            <a:r>
              <a:rPr lang="en-US" altLang="zh-CN" sz="1600">
                <a:latin typeface="微软雅黑" panose="020B0503020204020204" pitchFamily="34" charset="-122"/>
                <a:ea typeface="微软雅黑" panose="020B0503020204020204" pitchFamily="34" charset="-122"/>
              </a:rPr>
              <a:t>B</a:t>
            </a:r>
            <a:endParaRPr lang="zh-CN" altLang="en-US" sz="1600">
              <a:latin typeface="微软雅黑" panose="020B0503020204020204" pitchFamily="34" charset="-122"/>
              <a:ea typeface="微软雅黑" panose="020B0503020204020204" pitchFamily="34" charset="-122"/>
            </a:endParaRPr>
          </a:p>
        </p:txBody>
      </p:sp>
      <p:sp>
        <p:nvSpPr>
          <p:cNvPr id="24" name="TextBox 22"/>
          <p:cNvSpPr txBox="1">
            <a:spLocks noChangeArrowheads="1"/>
          </p:cNvSpPr>
          <p:nvPr/>
        </p:nvSpPr>
        <p:spPr bwMode="auto">
          <a:xfrm>
            <a:off x="1580096" y="5336480"/>
            <a:ext cx="8096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1600">
                <a:latin typeface="微软雅黑" panose="020B0503020204020204" pitchFamily="34" charset="-122"/>
                <a:ea typeface="微软雅黑" panose="020B0503020204020204" pitchFamily="34" charset="-122"/>
              </a:rPr>
              <a:t>回收</a:t>
            </a:r>
            <a:r>
              <a:rPr lang="en-US" altLang="zh-CN" sz="1600">
                <a:latin typeface="微软雅黑" panose="020B0503020204020204" pitchFamily="34" charset="-122"/>
                <a:ea typeface="微软雅黑" panose="020B0503020204020204" pitchFamily="34" charset="-122"/>
              </a:rPr>
              <a:t>D</a:t>
            </a:r>
            <a:endParaRPr lang="zh-CN" altLang="en-US" sz="1600">
              <a:latin typeface="微软雅黑" panose="020B0503020204020204" pitchFamily="34" charset="-122"/>
              <a:ea typeface="微软雅黑" panose="020B0503020204020204" pitchFamily="34" charset="-122"/>
            </a:endParaRPr>
          </a:p>
        </p:txBody>
      </p:sp>
      <p:sp>
        <p:nvSpPr>
          <p:cNvPr id="25" name="TextBox 23"/>
          <p:cNvSpPr txBox="1">
            <a:spLocks noChangeArrowheads="1"/>
          </p:cNvSpPr>
          <p:nvPr/>
        </p:nvSpPr>
        <p:spPr bwMode="auto">
          <a:xfrm>
            <a:off x="1580096" y="5912743"/>
            <a:ext cx="828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1600">
                <a:latin typeface="微软雅黑" panose="020B0503020204020204" pitchFamily="34" charset="-122"/>
                <a:ea typeface="微软雅黑" panose="020B0503020204020204" pitchFamily="34" charset="-122"/>
              </a:rPr>
              <a:t>回收</a:t>
            </a:r>
            <a:r>
              <a:rPr lang="en-US" altLang="zh-CN" sz="1600">
                <a:latin typeface="微软雅黑" panose="020B0503020204020204" pitchFamily="34" charset="-122"/>
                <a:ea typeface="微软雅黑" panose="020B0503020204020204" pitchFamily="34" charset="-122"/>
              </a:rPr>
              <a:t>C</a:t>
            </a:r>
            <a:endParaRPr lang="zh-CN" altLang="en-US" sz="1600">
              <a:latin typeface="微软雅黑" panose="020B0503020204020204" pitchFamily="34" charset="-122"/>
              <a:ea typeface="微软雅黑" panose="020B0503020204020204" pitchFamily="34" charset="-122"/>
            </a:endParaRPr>
          </a:p>
        </p:txBody>
      </p:sp>
      <p:sp>
        <p:nvSpPr>
          <p:cNvPr id="26" name="TextBox 24"/>
          <p:cNvSpPr txBox="1">
            <a:spLocks noChangeArrowheads="1"/>
          </p:cNvSpPr>
          <p:nvPr/>
        </p:nvSpPr>
        <p:spPr bwMode="auto">
          <a:xfrm>
            <a:off x="2854326" y="312335"/>
            <a:ext cx="64690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400" dirty="0">
                <a:latin typeface="微软雅黑" panose="020B0503020204020204" pitchFamily="34" charset="-122"/>
                <a:ea typeface="微软雅黑" panose="020B0503020204020204" pitchFamily="34" charset="-122"/>
              </a:rPr>
              <a:t>申请</a:t>
            </a:r>
            <a:r>
              <a:rPr lang="en-US" altLang="zh-CN" sz="2400" dirty="0">
                <a:latin typeface="微软雅黑" panose="020B0503020204020204" pitchFamily="34" charset="-122"/>
                <a:ea typeface="微软雅黑" panose="020B0503020204020204" pitchFamily="34" charset="-122"/>
              </a:rPr>
              <a:t>— A: 70K;  B: 35K; C: 80K; D: 60K</a:t>
            </a:r>
            <a:endParaRPr lang="zh-CN" altLang="en-US" sz="2400" dirty="0">
              <a:latin typeface="微软雅黑" panose="020B0503020204020204" pitchFamily="34" charset="-122"/>
              <a:ea typeface="微软雅黑" panose="020B0503020204020204" pitchFamily="34" charset="-122"/>
            </a:endParaRPr>
          </a:p>
        </p:txBody>
      </p:sp>
      <p:sp>
        <p:nvSpPr>
          <p:cNvPr id="27" name="TextBox 25"/>
          <p:cNvSpPr txBox="1">
            <a:spLocks noChangeArrowheads="1"/>
          </p:cNvSpPr>
          <p:nvPr/>
        </p:nvSpPr>
        <p:spPr bwMode="auto">
          <a:xfrm>
            <a:off x="5471189" y="6296918"/>
            <a:ext cx="203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400">
                <a:latin typeface="微软雅黑" panose="020B0503020204020204" pitchFamily="34" charset="-122"/>
                <a:ea typeface="微软雅黑" panose="020B0503020204020204" pitchFamily="34" charset="-122"/>
              </a:rPr>
              <a:t>内核空间分布</a:t>
            </a:r>
          </a:p>
        </p:txBody>
      </p:sp>
      <p:sp>
        <p:nvSpPr>
          <p:cNvPr id="28" name="TextBox 5"/>
          <p:cNvSpPr txBox="1">
            <a:spLocks noChangeArrowheads="1"/>
          </p:cNvSpPr>
          <p:nvPr/>
        </p:nvSpPr>
        <p:spPr bwMode="auto">
          <a:xfrm>
            <a:off x="10437594" y="908586"/>
            <a:ext cx="6431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algn="ctr"/>
            <a:r>
              <a:rPr lang="en-US" altLang="zh-CN" sz="1400">
                <a:latin typeface="微软雅黑" panose="020B0503020204020204" pitchFamily="34" charset="-122"/>
                <a:ea typeface="微软雅黑" panose="020B0503020204020204" pitchFamily="34" charset="-122"/>
              </a:rPr>
              <a:t>holes</a:t>
            </a:r>
          </a:p>
          <a:p>
            <a:pPr algn="ctr"/>
            <a:r>
              <a:rPr lang="zh-CN" altLang="en-US" sz="1400">
                <a:latin typeface="微软雅黑" panose="020B0503020204020204" pitchFamily="34" charset="-122"/>
                <a:ea typeface="微软雅黑" panose="020B0503020204020204" pitchFamily="34" charset="-122"/>
              </a:rPr>
              <a:t>数目</a:t>
            </a:r>
          </a:p>
        </p:txBody>
      </p:sp>
      <p:sp>
        <p:nvSpPr>
          <p:cNvPr id="29" name="TextBox 6"/>
          <p:cNvSpPr txBox="1">
            <a:spLocks noChangeArrowheads="1"/>
          </p:cNvSpPr>
          <p:nvPr/>
        </p:nvSpPr>
        <p:spPr bwMode="auto">
          <a:xfrm>
            <a:off x="10611520" y="1462623"/>
            <a:ext cx="319318"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800">
                <a:latin typeface="微软雅黑" panose="020B0503020204020204" pitchFamily="34" charset="-122"/>
                <a:ea typeface="微软雅黑" panose="020B0503020204020204" pitchFamily="34" charset="-122"/>
              </a:rPr>
              <a:t>1</a:t>
            </a:r>
          </a:p>
          <a:p>
            <a:endParaRPr lang="en-US" altLang="zh-CN" sz="1800">
              <a:latin typeface="微软雅黑" panose="020B0503020204020204" pitchFamily="34" charset="-122"/>
              <a:ea typeface="微软雅黑" panose="020B0503020204020204" pitchFamily="34" charset="-122"/>
            </a:endParaRPr>
          </a:p>
          <a:p>
            <a:r>
              <a:rPr lang="en-US" altLang="zh-CN" sz="1800">
                <a:latin typeface="微软雅黑" panose="020B0503020204020204" pitchFamily="34" charset="-122"/>
                <a:ea typeface="微软雅黑" panose="020B0503020204020204" pitchFamily="34" charset="-122"/>
              </a:rPr>
              <a:t>3</a:t>
            </a:r>
          </a:p>
          <a:p>
            <a:endParaRPr lang="en-US" altLang="zh-CN" sz="1800">
              <a:latin typeface="微软雅黑" panose="020B0503020204020204" pitchFamily="34" charset="-122"/>
              <a:ea typeface="微软雅黑" panose="020B0503020204020204" pitchFamily="34" charset="-122"/>
            </a:endParaRPr>
          </a:p>
          <a:p>
            <a:r>
              <a:rPr lang="en-US" altLang="zh-CN" sz="1800">
                <a:latin typeface="微软雅黑" panose="020B0503020204020204" pitchFamily="34" charset="-122"/>
                <a:ea typeface="微软雅黑" panose="020B0503020204020204" pitchFamily="34" charset="-122"/>
              </a:rPr>
              <a:t>3</a:t>
            </a:r>
          </a:p>
          <a:p>
            <a:endParaRPr lang="en-US" altLang="zh-CN" sz="1800">
              <a:latin typeface="微软雅黑" panose="020B0503020204020204" pitchFamily="34" charset="-122"/>
              <a:ea typeface="微软雅黑" panose="020B0503020204020204" pitchFamily="34" charset="-122"/>
            </a:endParaRPr>
          </a:p>
          <a:p>
            <a:r>
              <a:rPr lang="en-US" altLang="zh-CN" sz="1800">
                <a:latin typeface="微软雅黑" panose="020B0503020204020204" pitchFamily="34" charset="-122"/>
                <a:ea typeface="微软雅黑" panose="020B0503020204020204" pitchFamily="34" charset="-122"/>
              </a:rPr>
              <a:t>3</a:t>
            </a:r>
          </a:p>
          <a:p>
            <a:endParaRPr lang="en-US" altLang="zh-CN" sz="1800">
              <a:latin typeface="微软雅黑" panose="020B0503020204020204" pitchFamily="34" charset="-122"/>
              <a:ea typeface="微软雅黑" panose="020B0503020204020204" pitchFamily="34" charset="-122"/>
            </a:endParaRPr>
          </a:p>
          <a:p>
            <a:r>
              <a:rPr lang="en-US" altLang="zh-CN" sz="1800">
                <a:latin typeface="微软雅黑" panose="020B0503020204020204" pitchFamily="34" charset="-122"/>
                <a:ea typeface="微软雅黑" panose="020B0503020204020204" pitchFamily="34" charset="-122"/>
              </a:rPr>
              <a:t>4</a:t>
            </a:r>
          </a:p>
          <a:p>
            <a:endParaRPr lang="en-US" altLang="zh-CN" sz="1800">
              <a:latin typeface="微软雅黑" panose="020B0503020204020204" pitchFamily="34" charset="-122"/>
              <a:ea typeface="微软雅黑" panose="020B0503020204020204" pitchFamily="34" charset="-122"/>
            </a:endParaRPr>
          </a:p>
          <a:p>
            <a:r>
              <a:rPr lang="en-US" altLang="zh-CN" sz="1800">
                <a:latin typeface="微软雅黑" panose="020B0503020204020204" pitchFamily="34" charset="-122"/>
                <a:ea typeface="微软雅黑" panose="020B0503020204020204" pitchFamily="34" charset="-122"/>
              </a:rPr>
              <a:t>3</a:t>
            </a:r>
          </a:p>
          <a:p>
            <a:endParaRPr lang="en-US" altLang="zh-CN" sz="1800">
              <a:latin typeface="微软雅黑" panose="020B0503020204020204" pitchFamily="34" charset="-122"/>
              <a:ea typeface="微软雅黑" panose="020B0503020204020204" pitchFamily="34" charset="-122"/>
            </a:endParaRPr>
          </a:p>
          <a:p>
            <a:r>
              <a:rPr lang="en-US" altLang="zh-CN" sz="1800">
                <a:latin typeface="微软雅黑" panose="020B0503020204020204" pitchFamily="34" charset="-122"/>
                <a:ea typeface="微软雅黑" panose="020B0503020204020204" pitchFamily="34" charset="-122"/>
              </a:rPr>
              <a:t>4</a:t>
            </a:r>
          </a:p>
          <a:p>
            <a:endParaRPr lang="en-US" altLang="zh-CN" sz="1800">
              <a:latin typeface="微软雅黑" panose="020B0503020204020204" pitchFamily="34" charset="-122"/>
              <a:ea typeface="微软雅黑" panose="020B0503020204020204" pitchFamily="34" charset="-122"/>
            </a:endParaRPr>
          </a:p>
          <a:p>
            <a:r>
              <a:rPr lang="en-US" altLang="zh-CN" sz="1800">
                <a:latin typeface="微软雅黑" panose="020B0503020204020204" pitchFamily="34" charset="-122"/>
                <a:ea typeface="微软雅黑" panose="020B0503020204020204" pitchFamily="34" charset="-122"/>
              </a:rPr>
              <a:t>3</a:t>
            </a:r>
          </a:p>
          <a:p>
            <a:endParaRPr lang="en-US" altLang="zh-CN" sz="1800">
              <a:latin typeface="微软雅黑" panose="020B0503020204020204" pitchFamily="34" charset="-122"/>
              <a:ea typeface="微软雅黑" panose="020B0503020204020204" pitchFamily="34" charset="-122"/>
            </a:endParaRPr>
          </a:p>
          <a:p>
            <a:r>
              <a:rPr lang="en-US" altLang="zh-CN" sz="1800">
                <a:latin typeface="微软雅黑" panose="020B0503020204020204" pitchFamily="34" charset="-122"/>
                <a:ea typeface="微软雅黑" panose="020B0503020204020204" pitchFamily="34" charset="-122"/>
              </a:rPr>
              <a:t>1</a:t>
            </a:r>
            <a:endParaRPr lang="zh-CN" altLang="en-US" sz="18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55134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113503"/>
            <a:ext cx="11567656" cy="5630197"/>
          </a:xfrm>
        </p:spPr>
        <p:txBody>
          <a:bodyPr>
            <a:noAutofit/>
          </a:bodyPr>
          <a:lstStyle/>
          <a:p>
            <a:pPr marL="342900" lvl="1" indent="-342900" algn="l">
              <a:lnSpc>
                <a:spcPct val="100000"/>
              </a:lnSpc>
              <a:spcBef>
                <a:spcPts val="6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给</a:t>
            </a:r>
            <a:r>
              <a:rPr lang="zh-CN" altLang="en-US" sz="2400" dirty="0">
                <a:latin typeface="微软雅黑" panose="020B0503020204020204" pitchFamily="34" charset="-122"/>
                <a:ea typeface="微软雅黑" panose="020B0503020204020204" pitchFamily="34" charset="-122"/>
              </a:rPr>
              <a:t>出</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）各个进程的逻辑地址空间组成（</a:t>
            </a:r>
            <a:r>
              <a:rPr lang="en-US" altLang="zh-CN" dirty="0">
                <a:latin typeface="微软雅黑" panose="020B0503020204020204" pitchFamily="34" charset="-122"/>
                <a:ea typeface="微软雅黑" panose="020B0503020204020204" pitchFamily="34" charset="-122"/>
              </a:rPr>
              <a:t>#page</a:t>
            </a:r>
            <a:r>
              <a:rPr lang="zh-CN" altLang="en-US" dirty="0">
                <a:latin typeface="微软雅黑" panose="020B0503020204020204" pitchFamily="34" charset="-122"/>
                <a:ea typeface="微软雅黑" panose="020B0503020204020204" pitchFamily="34" charset="-122"/>
              </a:rPr>
              <a:t>集合），物理内存空间</a:t>
            </a:r>
            <a:r>
              <a:rPr lang="en-US" altLang="zh-CN" dirty="0">
                <a:latin typeface="微软雅黑" panose="020B0503020204020204" pitchFamily="34" charset="-122"/>
                <a:ea typeface="微软雅黑" panose="020B0503020204020204" pitchFamily="34" charset="-122"/>
              </a:rPr>
              <a:t>frames</a:t>
            </a:r>
            <a:r>
              <a:rPr lang="zh-CN" altLang="en-US" dirty="0">
                <a:latin typeface="微软雅黑" panose="020B0503020204020204" pitchFamily="34" charset="-122"/>
                <a:ea typeface="微软雅黑" panose="020B0503020204020204" pitchFamily="34" charset="-122"/>
              </a:rPr>
              <a:t>数</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）多个进程并发访问时的</a:t>
            </a:r>
            <a:r>
              <a:rPr lang="en-US" altLang="zh-CN" dirty="0">
                <a:latin typeface="微软雅黑" panose="020B0503020204020204" pitchFamily="34" charset="-122"/>
                <a:ea typeface="微软雅黑" panose="020B0503020204020204" pitchFamily="34" charset="-122"/>
              </a:rPr>
              <a:t>reference </a:t>
            </a:r>
            <a:r>
              <a:rPr lang="en-US" altLang="zh-CN" dirty="0" smtClean="0">
                <a:latin typeface="微软雅黑" panose="020B0503020204020204" pitchFamily="34" charset="-122"/>
                <a:ea typeface="微软雅黑" panose="020B0503020204020204" pitchFamily="34" charset="-122"/>
              </a:rPr>
              <a:t>string </a:t>
            </a:r>
            <a:r>
              <a:rPr lang="en-US" altLang="zh-CN" dirty="0" err="1" smtClean="0">
                <a:latin typeface="微软雅黑" panose="020B0503020204020204" pitchFamily="34" charset="-122"/>
                <a:ea typeface="微软雅黑" panose="020B0503020204020204" pitchFamily="34" charset="-122"/>
              </a:rPr>
              <a:t>string</a:t>
            </a:r>
            <a:r>
              <a:rPr lang="zh-CN" altLang="en-US" dirty="0">
                <a:latin typeface="微软雅黑" panose="020B0503020204020204" pitchFamily="34" charset="-122"/>
                <a:ea typeface="微软雅黑" panose="020B0503020204020204" pitchFamily="34" charset="-122"/>
              </a:rPr>
              <a:t>，每个</a:t>
            </a:r>
            <a:r>
              <a:rPr lang="en-US" altLang="zh-CN" dirty="0">
                <a:latin typeface="微软雅黑" panose="020B0503020204020204" pitchFamily="34" charset="-122"/>
                <a:ea typeface="微软雅黑" panose="020B0503020204020204" pitchFamily="34" charset="-122"/>
              </a:rPr>
              <a:t>page</a:t>
            </a:r>
            <a:r>
              <a:rPr lang="zh-CN" altLang="en-US" dirty="0">
                <a:latin typeface="微软雅黑" panose="020B0503020204020204" pitchFamily="34" charset="-122"/>
                <a:ea typeface="微软雅黑" panose="020B0503020204020204" pitchFamily="34" charset="-122"/>
              </a:rPr>
              <a:t>对应的进程已知，即每次</a:t>
            </a:r>
            <a:r>
              <a:rPr lang="en-US" altLang="zh-CN" dirty="0">
                <a:latin typeface="微软雅黑" panose="020B0503020204020204" pitchFamily="34" charset="-122"/>
                <a:ea typeface="微软雅黑" panose="020B0503020204020204" pitchFamily="34" charset="-122"/>
              </a:rPr>
              <a:t>reference</a:t>
            </a:r>
            <a:r>
              <a:rPr lang="zh-CN" altLang="en-US" dirty="0">
                <a:latin typeface="微软雅黑" panose="020B0503020204020204" pitchFamily="34" charset="-122"/>
                <a:ea typeface="微软雅黑" panose="020B0503020204020204" pitchFamily="34" charset="-122"/>
              </a:rPr>
              <a:t>是由哪个进程发起的是已知</a:t>
            </a:r>
            <a:r>
              <a:rPr lang="zh-CN" altLang="en-US" dirty="0" smtClean="0">
                <a:latin typeface="微软雅黑" panose="020B0503020204020204" pitchFamily="34" charset="-122"/>
                <a:ea typeface="微软雅黑" panose="020B0503020204020204" pitchFamily="34" charset="-122"/>
              </a:rPr>
              <a:t>的</a:t>
            </a:r>
            <a:endParaRPr lang="en-US" altLang="zh-CN" dirty="0" smtClean="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E.g</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单</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上，进程</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并发执行，</a:t>
            </a:r>
            <a:r>
              <a:rPr lang="en-US" altLang="zh-CN" dirty="0">
                <a:latin typeface="微软雅黑" panose="020B0503020204020204" pitchFamily="34" charset="-122"/>
                <a:ea typeface="微软雅黑" panose="020B0503020204020204" pitchFamily="34" charset="-122"/>
              </a:rPr>
              <a:t>OS</a:t>
            </a:r>
            <a:r>
              <a:rPr lang="zh-CN" altLang="en-US" dirty="0">
                <a:latin typeface="微软雅黑" panose="020B0503020204020204" pitchFamily="34" charset="-122"/>
                <a:ea typeface="微软雅黑" panose="020B0503020204020204" pitchFamily="34" charset="-122"/>
              </a:rPr>
              <a:t>为这</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个进程各分配</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frame</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reference string</a:t>
            </a:r>
            <a:r>
              <a:rPr lang="zh-CN" altLang="en-US" dirty="0">
                <a:latin typeface="微软雅黑" panose="020B0503020204020204" pitchFamily="34" charset="-122"/>
                <a:ea typeface="微软雅黑" panose="020B0503020204020204" pitchFamily="34" charset="-122"/>
              </a:rPr>
              <a:t>为：</a:t>
            </a:r>
            <a:endParaRPr lang="en-US" altLang="zh-CN" dirty="0">
              <a:latin typeface="微软雅黑" panose="020B0503020204020204" pitchFamily="34" charset="-122"/>
              <a:ea typeface="微软雅黑" panose="020B0503020204020204" pitchFamily="34" charset="-122"/>
            </a:endParaRPr>
          </a:p>
          <a:p>
            <a:pPr>
              <a:lnSpc>
                <a:spcPct val="110000"/>
              </a:lnSpc>
            </a:pPr>
            <a:r>
              <a:rPr lang="en-US" altLang="zh-CN" dirty="0" smtClean="0">
                <a:latin typeface="微软雅黑" panose="020B0503020204020204" pitchFamily="34" charset="-122"/>
                <a:ea typeface="微软雅黑" panose="020B0503020204020204" pitchFamily="34" charset="-122"/>
              </a:rPr>
              <a:t>                1(A</a:t>
            </a:r>
            <a:r>
              <a:rPr lang="en-US" altLang="zh-CN" dirty="0">
                <a:latin typeface="微软雅黑" panose="020B0503020204020204" pitchFamily="34" charset="-122"/>
                <a:ea typeface="微软雅黑" panose="020B0503020204020204" pitchFamily="34" charset="-122"/>
              </a:rPr>
              <a:t>), 2(B), 3(A), 4(A), 1(B), 2(A), 5(B), 3(B),1(A), 2(B), 3(A),</a:t>
            </a:r>
          </a:p>
          <a:p>
            <a:pPr>
              <a:lnSpc>
                <a:spcPct val="110000"/>
              </a:lnSpc>
            </a:pPr>
            <a:r>
              <a:rPr lang="en-US" altLang="zh-CN" dirty="0" smtClean="0">
                <a:latin typeface="微软雅黑" panose="020B0503020204020204" pitchFamily="34" charset="-122"/>
                <a:ea typeface="微软雅黑" panose="020B0503020204020204" pitchFamily="34" charset="-122"/>
              </a:rPr>
              <a:t>                4(B</a:t>
            </a:r>
            <a:r>
              <a:rPr lang="en-US" altLang="zh-CN" dirty="0">
                <a:latin typeface="微软雅黑" panose="020B0503020204020204" pitchFamily="34" charset="-122"/>
                <a:ea typeface="微软雅黑" panose="020B0503020204020204" pitchFamily="34" charset="-122"/>
              </a:rPr>
              <a:t>), 5(A), 2(A), 4(B), 5(B), 6(A), 4(A), 5(B</a:t>
            </a:r>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marL="342900" lvl="1" indent="-342900" algn="l">
              <a:lnSpc>
                <a:spcPct val="100000"/>
              </a:lnSpc>
              <a:spcBef>
                <a:spcPts val="600"/>
              </a:spcBef>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画出采用</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LRU+ local </a:t>
            </a:r>
            <a:r>
              <a:rPr lang="en-US" altLang="zh-CN" dirty="0" smtClean="0">
                <a:latin typeface="微软雅黑" panose="020B0503020204020204" pitchFamily="34" charset="-122"/>
                <a:ea typeface="微软雅黑" panose="020B0503020204020204" pitchFamily="34" charset="-122"/>
              </a:rPr>
              <a:t>replacement</a:t>
            </a:r>
          </a:p>
          <a:p>
            <a:pPr marL="800100" lvl="1" indent="-342900">
              <a:lnSpc>
                <a:spcPct val="100000"/>
              </a:lnSpc>
              <a:spcBef>
                <a:spcPts val="600"/>
              </a:spcBef>
              <a:buClr>
                <a:srgbClr val="FF0000"/>
              </a:buClr>
              <a:buSzPct val="8000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FIFO+ local replacement</a:t>
            </a:r>
          </a:p>
          <a:p>
            <a:pPr>
              <a:lnSpc>
                <a:spcPct val="110000"/>
              </a:lnSpc>
            </a:pPr>
            <a:r>
              <a:rPr lang="zh-CN" altLang="en-US" dirty="0">
                <a:latin typeface="微软雅黑" panose="020B0503020204020204" pitchFamily="34" charset="-122"/>
                <a:ea typeface="微软雅黑" panose="020B0503020204020204" pitchFamily="34" charset="-122"/>
              </a:rPr>
              <a:t>   时的页置换过程，并计算缺页中断率</a:t>
            </a:r>
          </a:p>
          <a:p>
            <a:pPr>
              <a:lnSpc>
                <a:spcPct val="110000"/>
              </a:lnSpc>
            </a:pPr>
            <a:r>
              <a:rPr lang="zh-CN" altLang="en-US" dirty="0">
                <a:solidFill>
                  <a:schemeClr val="hlink"/>
                </a:solidFill>
                <a:latin typeface="微软雅黑" panose="020B0503020204020204" pitchFamily="34" charset="-122"/>
                <a:ea typeface="微软雅黑" panose="020B0503020204020204" pitchFamily="34" charset="-122"/>
              </a:rPr>
              <a:t>（要点：每个进程页置换时，替换自身逻辑空间中的页！）</a:t>
            </a:r>
          </a:p>
          <a:p>
            <a:endParaRPr lang="zh-CN" altLang="en-US" dirty="0"/>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补充作业</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1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并发进程</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局部页置换</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4707680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dirty="0">
                <a:solidFill>
                  <a:schemeClr val="accent5">
                    <a:lumMod val="75000"/>
                  </a:schemeClr>
                </a:solidFill>
                <a:latin typeface="微软雅黑" panose="020B0503020204020204" pitchFamily="2" charset="-122"/>
                <a:ea typeface="微软雅黑" panose="020B0503020204020204" pitchFamily="2" charset="-122"/>
              </a:rPr>
              <a:t>例</a:t>
            </a:r>
            <a:r>
              <a:rPr lang="en-US" altLang="zh-CN" b="1" dirty="0">
                <a:solidFill>
                  <a:schemeClr val="accent5">
                    <a:lumMod val="75000"/>
                  </a:schemeClr>
                </a:solidFill>
                <a:latin typeface="微软雅黑" panose="020B0503020204020204" pitchFamily="2" charset="-122"/>
                <a:ea typeface="微软雅黑" panose="020B0503020204020204" pitchFamily="2" charset="-122"/>
              </a:rPr>
              <a:t>8 </a:t>
            </a:r>
            <a:r>
              <a:rPr lang="zh-CN" altLang="en-US" b="1" dirty="0">
                <a:solidFill>
                  <a:schemeClr val="accent5">
                    <a:lumMod val="75000"/>
                  </a:schemeClr>
                </a:solidFill>
                <a:latin typeface="微软雅黑" panose="020B0503020204020204" pitchFamily="2" charset="-122"/>
                <a:ea typeface="微软雅黑" panose="020B0503020204020204" pitchFamily="2" charset="-122"/>
              </a:rPr>
              <a:t>缺页中断</a:t>
            </a:r>
            <a:r>
              <a:rPr lang="en-US" altLang="zh-CN"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b="1" dirty="0">
                <a:solidFill>
                  <a:schemeClr val="accent5">
                    <a:lumMod val="75000"/>
                  </a:schemeClr>
                </a:solidFill>
                <a:latin typeface="微软雅黑" panose="020B0503020204020204" pitchFamily="2" charset="-122"/>
                <a:ea typeface="微软雅黑" panose="020B0503020204020204" pitchFamily="2" charset="-122"/>
              </a:rPr>
              <a:t>页置换与地址变换</a:t>
            </a:r>
            <a:r>
              <a:rPr lang="en-US" altLang="zh-CN"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b="1" dirty="0">
                <a:solidFill>
                  <a:schemeClr val="accent5">
                    <a:lumMod val="75000"/>
                  </a:schemeClr>
                </a:solidFill>
                <a:latin typeface="微软雅黑" panose="020B0503020204020204" pitchFamily="2" charset="-122"/>
                <a:ea typeface="微软雅黑" panose="020B0503020204020204" pitchFamily="2" charset="-122"/>
              </a:rPr>
              <a:t>访问时间</a:t>
            </a:r>
            <a:endParaRPr lang="zh-CN" altLang="en-US" dirty="0"/>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补充</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2</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2467810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113503"/>
            <a:ext cx="11567656" cy="5630197"/>
          </a:xfrm>
        </p:spPr>
        <p:txBody>
          <a:bodyPr>
            <a:normAutofit/>
          </a:bodyPr>
          <a:lstStyle/>
          <a:p>
            <a:pPr marL="342900" lvl="1" indent="-342900" algn="l">
              <a:lnSpc>
                <a:spcPct val="10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cs typeface="Times New Roman" pitchFamily="18" charset="0"/>
              </a:rPr>
              <a:t>For </a:t>
            </a:r>
            <a:r>
              <a:rPr lang="en-US" altLang="zh-CN" sz="2400" dirty="0">
                <a:latin typeface="微软雅黑" panose="020B0503020204020204" pitchFamily="34" charset="-122"/>
                <a:ea typeface="微软雅黑" panose="020B0503020204020204" pitchFamily="34" charset="-122"/>
                <a:cs typeface="Times New Roman" pitchFamily="18" charset="0"/>
              </a:rPr>
              <a:t>a kernel space with the size of 1M= </a:t>
            </a:r>
            <a:r>
              <a:rPr lang="en-US" altLang="zh-CN" sz="2400" dirty="0">
                <a:latin typeface="微软雅黑" panose="020B0503020204020204" pitchFamily="34" charset="-122"/>
                <a:ea typeface="微软雅黑" panose="020B0503020204020204" pitchFamily="34" charset="-122"/>
              </a:rPr>
              <a:t>2</a:t>
            </a:r>
            <a:r>
              <a:rPr lang="en-US" altLang="zh-CN" sz="2400" baseline="30000" dirty="0">
                <a:latin typeface="微软雅黑" panose="020B0503020204020204" pitchFamily="34" charset="-122"/>
                <a:ea typeface="微软雅黑" panose="020B0503020204020204" pitchFamily="34" charset="-122"/>
              </a:rPr>
              <a:t>20</a:t>
            </a:r>
            <a:r>
              <a:rPr lang="en-US" altLang="zh-CN"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cs typeface="Times New Roman" pitchFamily="18" charset="0"/>
              </a:rPr>
              <a:t>bytes, </a:t>
            </a:r>
            <a:r>
              <a:rPr lang="zh-CN" altLang="en-US" sz="2400" dirty="0" smtClean="0">
                <a:latin typeface="微软雅黑" panose="020B0503020204020204" pitchFamily="34" charset="-122"/>
                <a:ea typeface="微软雅黑" panose="020B0503020204020204" pitchFamily="34" charset="-122"/>
                <a:cs typeface="Times New Roman" pitchFamily="18" charset="0"/>
              </a:rPr>
              <a:t>操作系统</a:t>
            </a:r>
            <a:r>
              <a:rPr lang="zh-CN" altLang="en-US" sz="2400" dirty="0">
                <a:latin typeface="微软雅黑" panose="020B0503020204020204" pitchFamily="34" charset="-122"/>
                <a:ea typeface="微软雅黑" panose="020B0503020204020204" pitchFamily="34" charset="-122"/>
                <a:cs typeface="Times New Roman" pitchFamily="18" charset="0"/>
              </a:rPr>
              <a:t>采用伙伴算法，按照下列顺序依次</a:t>
            </a:r>
            <a:r>
              <a:rPr lang="zh-CN" altLang="en-US" sz="2400" dirty="0">
                <a:latin typeface="微软雅黑" panose="020B0503020204020204" pitchFamily="34" charset="-122"/>
                <a:ea typeface="微软雅黑" panose="020B0503020204020204" pitchFamily="34" charset="-122"/>
              </a:rPr>
              <a:t>申请释放一定大小的</a:t>
            </a:r>
            <a:r>
              <a:rPr lang="zh-CN" altLang="en-US" sz="2400" dirty="0" smtClean="0">
                <a:latin typeface="微软雅黑" panose="020B0503020204020204" pitchFamily="34" charset="-122"/>
                <a:ea typeface="微软雅黑" panose="020B0503020204020204" pitchFamily="34" charset="-122"/>
              </a:rPr>
              <a:t>空间</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申请 </a:t>
            </a:r>
            <a:r>
              <a:rPr lang="en-US" altLang="zh-CN" sz="2400" dirty="0">
                <a:latin typeface="微软雅黑" panose="020B0503020204020204" pitchFamily="34" charset="-122"/>
                <a:ea typeface="微软雅黑" panose="020B0503020204020204" pitchFamily="34" charset="-122"/>
              </a:rPr>
              <a:t>A: 50K;  </a:t>
            </a:r>
          </a:p>
          <a:p>
            <a:pPr marL="342900" indent="-342900" eaLnBrk="0" hangingPunct="0">
              <a:spcBef>
                <a:spcPct val="20000"/>
              </a:spcBef>
              <a:buClr>
                <a:schemeClr val="folHlink"/>
              </a:buClr>
              <a:buSzPct val="60000"/>
            </a:pPr>
            <a:r>
              <a:rPr lang="zh-CN" altLang="en-US" sz="2400" dirty="0">
                <a:latin typeface="微软雅黑" panose="020B0503020204020204" pitchFamily="34" charset="-122"/>
                <a:ea typeface="微软雅黑" panose="020B0503020204020204" pitchFamily="34" charset="-122"/>
              </a:rPr>
              <a:t>             申请</a:t>
            </a:r>
            <a:r>
              <a:rPr lang="en-US" altLang="zh-CN" sz="2400" dirty="0">
                <a:latin typeface="微软雅黑" panose="020B0503020204020204" pitchFamily="34" charset="-122"/>
                <a:ea typeface="微软雅黑" panose="020B0503020204020204" pitchFamily="34" charset="-122"/>
              </a:rPr>
              <a:t>B: 65K;  </a:t>
            </a:r>
          </a:p>
          <a:p>
            <a:pPr marL="342900" indent="-342900" eaLnBrk="0" hangingPunct="0">
              <a:spcBef>
                <a:spcPct val="20000"/>
              </a:spcBef>
              <a:buClr>
                <a:schemeClr val="folHlink"/>
              </a:buClr>
              <a:buSzPct val="60000"/>
            </a:pPr>
            <a:r>
              <a:rPr lang="zh-CN" altLang="en-US" sz="2400" dirty="0">
                <a:latin typeface="微软雅黑" panose="020B0503020204020204" pitchFamily="34" charset="-122"/>
                <a:ea typeface="微软雅黑" panose="020B0503020204020204" pitchFamily="34" charset="-122"/>
              </a:rPr>
              <a:t>             申请</a:t>
            </a:r>
            <a:r>
              <a:rPr lang="en-US" altLang="zh-CN" sz="2400" dirty="0">
                <a:latin typeface="微软雅黑" panose="020B0503020204020204" pitchFamily="34" charset="-122"/>
                <a:ea typeface="微软雅黑" panose="020B0503020204020204" pitchFamily="34" charset="-122"/>
              </a:rPr>
              <a:t>C: 60K; </a:t>
            </a:r>
          </a:p>
          <a:p>
            <a:pPr marL="342900" indent="-342900" eaLnBrk="0" hangingPunct="0">
              <a:spcBef>
                <a:spcPct val="20000"/>
              </a:spcBef>
              <a:buClr>
                <a:schemeClr val="folHlink"/>
              </a:buClr>
              <a:buSzPct val="60000"/>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释放</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a:t>
            </a:r>
          </a:p>
          <a:p>
            <a:pPr marL="342900" indent="-342900" eaLnBrk="0" hangingPunct="0">
              <a:spcBef>
                <a:spcPct val="20000"/>
              </a:spcBef>
              <a:buClr>
                <a:schemeClr val="folHlink"/>
              </a:buClr>
              <a:buSzPct val="60000"/>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申请</a:t>
            </a:r>
            <a:r>
              <a:rPr lang="en-US" altLang="zh-CN" sz="2400" dirty="0">
                <a:latin typeface="微软雅黑" panose="020B0503020204020204" pitchFamily="34" charset="-122"/>
                <a:ea typeface="微软雅黑" panose="020B0503020204020204" pitchFamily="34" charset="-122"/>
              </a:rPr>
              <a:t>D: 130K</a:t>
            </a:r>
          </a:p>
          <a:p>
            <a:pPr marL="342900" indent="-342900" eaLnBrk="0" hangingPunct="0">
              <a:spcBef>
                <a:spcPct val="20000"/>
              </a:spcBef>
              <a:buClr>
                <a:schemeClr val="folHlink"/>
              </a:buClr>
              <a:buSzPct val="60000"/>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释放</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a:t>
            </a:r>
          </a:p>
          <a:p>
            <a:pPr marL="342900" indent="-342900" eaLnBrk="0" hangingPunct="0">
              <a:spcBef>
                <a:spcPct val="20000"/>
              </a:spcBef>
              <a:buClr>
                <a:schemeClr val="folHlink"/>
              </a:buClr>
              <a:buSzPct val="60000"/>
            </a:pPr>
            <a:r>
              <a:rPr lang="zh-CN" altLang="en-US" sz="2400" dirty="0">
                <a:latin typeface="微软雅黑" panose="020B0503020204020204" pitchFamily="34" charset="-122"/>
                <a:ea typeface="微软雅黑" panose="020B0503020204020204" pitchFamily="34" charset="-122"/>
              </a:rPr>
              <a:t>              释放</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p>
          <a:p>
            <a:pPr marL="342900" indent="-342900" eaLnBrk="0" hangingPunct="0">
              <a:spcBef>
                <a:spcPct val="20000"/>
              </a:spcBef>
              <a:buClr>
                <a:schemeClr val="folHlink"/>
              </a:buClr>
              <a:buSzPct val="60000"/>
            </a:pPr>
            <a:r>
              <a:rPr lang="zh-CN" altLang="en-US" sz="2400" dirty="0">
                <a:latin typeface="微软雅黑" panose="020B0503020204020204" pitchFamily="34" charset="-122"/>
                <a:ea typeface="微软雅黑" panose="020B0503020204020204" pitchFamily="34" charset="-122"/>
              </a:rPr>
              <a:t>              释放</a:t>
            </a:r>
            <a:r>
              <a:rPr lang="en-US" altLang="zh-CN" sz="2400" dirty="0" smtClean="0">
                <a:latin typeface="微软雅黑" panose="020B0503020204020204" pitchFamily="34" charset="-122"/>
                <a:ea typeface="微软雅黑" panose="020B0503020204020204" pitchFamily="34" charset="-122"/>
              </a:rPr>
              <a:t>D</a:t>
            </a:r>
          </a:p>
          <a:p>
            <a:pPr marL="342900" indent="-342900" eaLnBrk="0" hangingPunct="0">
              <a:spcBef>
                <a:spcPct val="20000"/>
              </a:spcBef>
              <a:buClr>
                <a:schemeClr val="folHlink"/>
              </a:buClr>
              <a:buSzPct val="60000"/>
            </a:pPr>
            <a:endParaRPr lang="en-US" altLang="zh-CN" sz="2400" dirty="0">
              <a:latin typeface="微软雅黑" panose="020B0503020204020204" pitchFamily="34" charset="-122"/>
              <a:ea typeface="微软雅黑" panose="020B0503020204020204" pitchFamily="34" charset="-122"/>
            </a:endParaRPr>
          </a:p>
          <a:p>
            <a:pPr marL="342900" lvl="1" indent="-342900" algn="l">
              <a:lnSpc>
                <a:spcPct val="100000"/>
              </a:lnSpc>
              <a:spcBef>
                <a:spcPts val="6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cs typeface="Times New Roman" pitchFamily="18" charset="0"/>
              </a:rPr>
              <a:t>参照</a:t>
            </a:r>
            <a:r>
              <a:rPr lang="zh-CN" altLang="en-US" sz="2400" dirty="0">
                <a:latin typeface="微软雅黑" panose="020B0503020204020204" pitchFamily="34" charset="-122"/>
                <a:ea typeface="微软雅黑" panose="020B0503020204020204" pitchFamily="34" charset="-122"/>
                <a:cs typeface="Times New Roman" pitchFamily="18" charset="0"/>
              </a:rPr>
              <a:t>讲义</a:t>
            </a:r>
            <a:r>
              <a:rPr lang="en-US" altLang="zh-CN" sz="2400" dirty="0">
                <a:latin typeface="微软雅黑" panose="020B0503020204020204" pitchFamily="34" charset="-122"/>
                <a:ea typeface="微软雅黑" panose="020B0503020204020204" pitchFamily="34" charset="-122"/>
                <a:cs typeface="Times New Roman" pitchFamily="18" charset="0"/>
              </a:rPr>
              <a:t>PPT</a:t>
            </a:r>
            <a:r>
              <a:rPr lang="zh-CN" altLang="en-US" sz="2400" dirty="0">
                <a:latin typeface="微软雅黑" panose="020B0503020204020204" pitchFamily="34" charset="-122"/>
                <a:ea typeface="微软雅黑" panose="020B0503020204020204" pitchFamily="34" charset="-122"/>
                <a:cs typeface="Times New Roman" pitchFamily="18" charset="0"/>
              </a:rPr>
              <a:t>，画出上述申请</a:t>
            </a:r>
            <a:r>
              <a:rPr lang="en-US" altLang="zh-CN" sz="2400" dirty="0">
                <a:latin typeface="微软雅黑" panose="020B0503020204020204" pitchFamily="34" charset="-122"/>
                <a:ea typeface="微软雅黑" panose="020B0503020204020204" pitchFamily="34" charset="-122"/>
                <a:cs typeface="Times New Roman" pitchFamily="18" charset="0"/>
              </a:rPr>
              <a:t>-</a:t>
            </a:r>
            <a:r>
              <a:rPr lang="zh-CN" altLang="en-US" sz="2400" dirty="0">
                <a:latin typeface="微软雅黑" panose="020B0503020204020204" pitchFamily="34" charset="-122"/>
                <a:ea typeface="微软雅黑" panose="020B0503020204020204" pitchFamily="34" charset="-122"/>
                <a:cs typeface="Times New Roman" pitchFamily="18" charset="0"/>
              </a:rPr>
              <a:t>算法过程中，内核空间存储（空闲）分布变化图</a:t>
            </a:r>
          </a:p>
          <a:p>
            <a:pPr marL="342900" indent="-342900" eaLnBrk="0" hangingPunct="0">
              <a:spcBef>
                <a:spcPct val="20000"/>
              </a:spcBef>
              <a:buClr>
                <a:schemeClr val="folHlink"/>
              </a:buClr>
              <a:buSzPct val="60000"/>
            </a:pPr>
            <a:endParaRPr lang="en-US" altLang="zh-CN" sz="2400" dirty="0">
              <a:solidFill>
                <a:schemeClr val="hlink"/>
              </a:solidFill>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folHlink"/>
              </a:buClr>
              <a:buSzPct val="60000"/>
            </a:pPr>
            <a:endParaRPr lang="zh-CN" altLang="en-US" sz="2400" dirty="0">
              <a:solidFill>
                <a:schemeClr val="hlink"/>
              </a:solidFill>
              <a:latin typeface="微软雅黑" panose="020B0503020204020204" pitchFamily="34" charset="-122"/>
              <a:ea typeface="微软雅黑" panose="020B0503020204020204" pitchFamily="34" charset="-122"/>
            </a:endParaRPr>
          </a:p>
          <a:p>
            <a:endParaRPr lang="zh-CN" altLang="en-US" dirty="0"/>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补充</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3</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Buddy</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算法</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0548548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标题 2"/>
          <p:cNvSpPr>
            <a:spLocks noGrp="1"/>
          </p:cNvSpPr>
          <p:nvPr>
            <p:ph type="title"/>
          </p:nvPr>
        </p:nvSpPr>
        <p:spPr>
          <a:xfrm>
            <a:off x="819730" y="228600"/>
            <a:ext cx="10552540" cy="685800"/>
          </a:xfrm>
        </p:spPr>
        <p:txBody>
          <a:bodyPr>
            <a:normAutofit/>
          </a:bodyPr>
          <a:lstStyle/>
          <a:p>
            <a:pPr lvl="1" algn="ctr" rtl="0">
              <a:lnSpc>
                <a:spcPct val="90000"/>
              </a:lnSpc>
              <a:spcBef>
                <a:spcPct val="0"/>
              </a:spcBef>
            </a:pPr>
            <a:r>
              <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rPr>
              <a:t>例</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1 </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最佳页面尺寸</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9" name="Rectangle 2"/>
          <p:cNvSpPr txBox="1">
            <a:spLocks noChangeArrowheads="1"/>
          </p:cNvSpPr>
          <p:nvPr/>
        </p:nvSpPr>
        <p:spPr>
          <a:xfrm>
            <a:off x="342900" y="1108075"/>
            <a:ext cx="11506200" cy="5113338"/>
          </a:xfrm>
          <a:prstGeom prst="rect">
            <a:avLst/>
          </a:prstGeom>
        </p:spPr>
        <p:txBody>
          <a:bodyPr vert="horz" lIns="91440" tIns="45720" rIns="91440" bIns="45720" rtlCol="0">
            <a:normAutofit lnSpcReduction="10000"/>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10000"/>
              </a:lnSpc>
              <a:spcBef>
                <a:spcPts val="600"/>
              </a:spcBef>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假定</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L: </a:t>
            </a:r>
            <a:r>
              <a:rPr lang="zh-CN" altLang="en-US" sz="2400" dirty="0">
                <a:latin typeface="Times New Roman" pitchFamily="18" charset="0"/>
              </a:rPr>
              <a:t>进程平均长度，单位：字节，</a:t>
            </a:r>
            <a:r>
              <a:rPr lang="en-US" altLang="zh-CN" sz="2400" dirty="0">
                <a:latin typeface="Times New Roman" pitchFamily="18" charset="0"/>
              </a:rPr>
              <a:t>e.g. 100M</a:t>
            </a:r>
            <a:r>
              <a:rPr lang="zh-CN" altLang="en-US" sz="2400" dirty="0">
                <a:latin typeface="Times New Roman" pitchFamily="18" charset="0"/>
              </a:rPr>
              <a:t>；</a:t>
            </a:r>
            <a:endParaRPr lang="en-US" altLang="zh-CN" sz="2400" dirty="0">
              <a:latin typeface="Times New Roman" pitchFamily="18" charset="0"/>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a:latin typeface="Times New Roman" pitchFamily="18" charset="0"/>
              </a:rPr>
              <a:t>p: </a:t>
            </a:r>
            <a:r>
              <a:rPr lang="zh-CN" altLang="en-US" sz="2400" dirty="0">
                <a:latin typeface="Times New Roman" pitchFamily="18" charset="0"/>
              </a:rPr>
              <a:t>以字节为单位的页面长度，且有</a:t>
            </a:r>
            <a:r>
              <a:rPr lang="en-US" altLang="zh-CN" sz="2400" dirty="0">
                <a:latin typeface="Times New Roman" pitchFamily="18" charset="0"/>
              </a:rPr>
              <a:t>L&gt;&gt;p</a:t>
            </a:r>
            <a:r>
              <a:rPr lang="zh-CN" altLang="en-US" sz="2400" dirty="0">
                <a:latin typeface="Times New Roman" pitchFamily="18" charset="0"/>
              </a:rPr>
              <a:t>，</a:t>
            </a:r>
            <a:r>
              <a:rPr lang="en-US" altLang="zh-CN" sz="2400" dirty="0">
                <a:latin typeface="Times New Roman" pitchFamily="18" charset="0"/>
              </a:rPr>
              <a:t>e.g. 1024K</a:t>
            </a:r>
            <a:r>
              <a:rPr lang="zh-CN" altLang="en-US" sz="2400" dirty="0">
                <a:latin typeface="Times New Roman" pitchFamily="18" charset="0"/>
              </a:rPr>
              <a:t>；</a:t>
            </a:r>
            <a:endParaRPr lang="en-US" altLang="zh-CN" sz="2400" dirty="0">
              <a:latin typeface="Times New Roman" pitchFamily="18" charset="0"/>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a:latin typeface="Times New Roman" pitchFamily="18" charset="0"/>
              </a:rPr>
              <a:t>e: </a:t>
            </a:r>
            <a:r>
              <a:rPr lang="zh-CN" altLang="en-US" sz="2400" dirty="0">
                <a:latin typeface="Times New Roman" pitchFamily="18" charset="0"/>
              </a:rPr>
              <a:t>页表中</a:t>
            </a:r>
            <a:r>
              <a:rPr lang="en-US" altLang="zh-CN" sz="2400" dirty="0">
                <a:latin typeface="Times New Roman" pitchFamily="18" charset="0"/>
              </a:rPr>
              <a:t>1</a:t>
            </a:r>
            <a:r>
              <a:rPr lang="zh-CN" altLang="en-US" sz="2400" dirty="0">
                <a:latin typeface="Times New Roman" pitchFamily="18" charset="0"/>
              </a:rPr>
              <a:t>个页表项需要占用的字节数，</a:t>
            </a:r>
            <a:r>
              <a:rPr lang="en-US" altLang="zh-CN" sz="2400" dirty="0">
                <a:latin typeface="Times New Roman" pitchFamily="18" charset="0"/>
              </a:rPr>
              <a:t>e.g. 4 bytes</a:t>
            </a:r>
            <a:endParaRPr lang="zh-CN" altLang="en-US" sz="2400" dirty="0">
              <a:latin typeface="Times New Roman" pitchFamily="18" charset="0"/>
            </a:endParaRPr>
          </a:p>
          <a:p>
            <a:pPr marL="342900" lvl="1" indent="-342900" algn="l">
              <a:lnSpc>
                <a:spcPct val="110000"/>
              </a:lnSpc>
              <a:spcBef>
                <a:spcPts val="600"/>
              </a:spcBef>
              <a:buFont typeface="Wingdings" panose="05000000000000000000" pitchFamily="2" charset="2"/>
              <a:buChar char="l"/>
            </a:pPr>
            <a:r>
              <a:rPr lang="zh-CN" altLang="en-US" sz="2400" dirty="0" smtClean="0">
                <a:latin typeface="Times New Roman" pitchFamily="18" charset="0"/>
              </a:rPr>
              <a:t>求最佳页面尺寸</a:t>
            </a:r>
            <a:r>
              <a:rPr lang="en-US" altLang="zh-CN" sz="2400" dirty="0" smtClean="0">
                <a:latin typeface="Times New Roman" pitchFamily="18" charset="0"/>
              </a:rPr>
              <a:t>p</a:t>
            </a:r>
          </a:p>
          <a:p>
            <a:pPr marL="342900" lvl="1" indent="-342900" algn="l">
              <a:lnSpc>
                <a:spcPct val="110000"/>
              </a:lnSpc>
              <a:spcBef>
                <a:spcPts val="600"/>
              </a:spcBef>
              <a:buFont typeface="Wingdings" panose="05000000000000000000" pitchFamily="2" charset="2"/>
              <a:buChar char="l"/>
            </a:pPr>
            <a:endParaRPr lang="en-US" altLang="zh-CN" sz="2400" dirty="0">
              <a:latin typeface="Times New Roman" pitchFamily="18" charset="0"/>
            </a:endParaRPr>
          </a:p>
          <a:p>
            <a:pPr marL="342900" lvl="1" indent="-342900" algn="l">
              <a:lnSpc>
                <a:spcPct val="110000"/>
              </a:lnSpc>
              <a:spcBef>
                <a:spcPts val="600"/>
              </a:spcBef>
              <a:buFont typeface="Wingdings" panose="05000000000000000000" pitchFamily="2" charset="2"/>
              <a:buChar char="l"/>
            </a:pPr>
            <a:r>
              <a:rPr lang="zh-CN" altLang="en-US" sz="2400" dirty="0">
                <a:latin typeface="Times New Roman" pitchFamily="18" charset="0"/>
              </a:rPr>
              <a:t>进程的页表长度</a:t>
            </a:r>
            <a:r>
              <a:rPr lang="zh-CN" altLang="en-US" sz="2400" dirty="0" smtClean="0">
                <a:latin typeface="Times New Roman" pitchFamily="18" charset="0"/>
              </a:rPr>
              <a:t>为</a:t>
            </a:r>
            <a:r>
              <a:rPr lang="en-US" altLang="zh-CN" sz="2400" dirty="0" smtClean="0">
                <a:latin typeface="Times New Roman" pitchFamily="18" charset="0"/>
              </a:rPr>
              <a:t>L/p</a:t>
            </a:r>
            <a:r>
              <a:rPr lang="zh-CN" altLang="en-US" sz="2400" dirty="0">
                <a:latin typeface="Times New Roman" pitchFamily="18" charset="0"/>
              </a:rPr>
              <a:t>，占用了</a:t>
            </a:r>
            <a:r>
              <a:rPr lang="en-US" altLang="zh-CN" sz="2400" dirty="0" smtClean="0">
                <a:latin typeface="Times New Roman" pitchFamily="18" charset="0"/>
              </a:rPr>
              <a:t>(L/p</a:t>
            </a:r>
            <a:r>
              <a:rPr lang="en-US" altLang="zh-CN" sz="2400" dirty="0">
                <a:latin typeface="Times New Roman" pitchFamily="18" charset="0"/>
              </a:rPr>
              <a:t>)*e</a:t>
            </a:r>
            <a:r>
              <a:rPr lang="zh-CN" altLang="en-US" sz="2400" dirty="0">
                <a:latin typeface="Times New Roman" pitchFamily="18" charset="0"/>
              </a:rPr>
              <a:t>个字节</a:t>
            </a:r>
            <a:r>
              <a:rPr lang="zh-CN" altLang="en-US" sz="2400" dirty="0" smtClean="0">
                <a:latin typeface="Times New Roman" pitchFamily="18" charset="0"/>
              </a:rPr>
              <a:t>的</a:t>
            </a:r>
            <a:r>
              <a:rPr lang="zh-CN" altLang="en-US" sz="2400" dirty="0">
                <a:latin typeface="Times New Roman" pitchFamily="18" charset="0"/>
              </a:rPr>
              <a:t>内存</a:t>
            </a:r>
            <a:r>
              <a:rPr lang="zh-CN" altLang="en-US" sz="2400" dirty="0" smtClean="0">
                <a:latin typeface="Times New Roman" pitchFamily="18" charset="0"/>
              </a:rPr>
              <a:t>空间</a:t>
            </a:r>
            <a:endParaRPr lang="en-US" altLang="zh-CN" sz="2400" dirty="0" smtClean="0">
              <a:latin typeface="Times New Roman" pitchFamily="18" charset="0"/>
            </a:endParaRPr>
          </a:p>
          <a:p>
            <a:pPr marL="342900" lvl="1" indent="-342900" algn="l">
              <a:lnSpc>
                <a:spcPct val="110000"/>
              </a:lnSpc>
              <a:spcBef>
                <a:spcPts val="600"/>
              </a:spcBef>
              <a:buFont typeface="Wingdings" panose="05000000000000000000" pitchFamily="2" charset="2"/>
              <a:buChar char="l"/>
            </a:pPr>
            <a:r>
              <a:rPr lang="zh-CN" altLang="en-US" sz="2400" dirty="0">
                <a:latin typeface="Times New Roman" pitchFamily="18" charset="0"/>
              </a:rPr>
              <a:t>进程最后一页内可能产生内部碎片，碎片浪费的主存平均</a:t>
            </a:r>
            <a:r>
              <a:rPr lang="en-US" altLang="zh-CN" sz="2400" dirty="0">
                <a:latin typeface="Times New Roman" pitchFamily="18" charset="0"/>
              </a:rPr>
              <a:t>p/2</a:t>
            </a:r>
            <a:r>
              <a:rPr lang="zh-CN" altLang="en-US" sz="2400" dirty="0" smtClean="0">
                <a:latin typeface="Times New Roman" pitchFamily="18" charset="0"/>
              </a:rPr>
              <a:t>字节</a:t>
            </a:r>
            <a:endParaRPr lang="en-US" altLang="zh-CN" sz="2400" dirty="0" smtClean="0">
              <a:latin typeface="Times New Roman" pitchFamily="18" charset="0"/>
            </a:endParaRPr>
          </a:p>
          <a:p>
            <a:pPr marL="342900" lvl="1" indent="-342900" algn="l">
              <a:lnSpc>
                <a:spcPct val="110000"/>
              </a:lnSpc>
              <a:spcBef>
                <a:spcPts val="600"/>
              </a:spcBef>
              <a:buFont typeface="Wingdings" panose="05000000000000000000" pitchFamily="2" charset="2"/>
              <a:buChar char="l"/>
            </a:pPr>
            <a:r>
              <a:rPr lang="zh-CN" altLang="en-US" sz="2400" dirty="0" smtClean="0">
                <a:latin typeface="Times New Roman" pitchFamily="18" charset="0"/>
              </a:rPr>
              <a:t>对</a:t>
            </a:r>
            <a:r>
              <a:rPr lang="zh-CN" altLang="en-US" sz="2400" dirty="0">
                <a:latin typeface="Times New Roman" pitchFamily="18" charset="0"/>
              </a:rPr>
              <a:t>一个进程而言</a:t>
            </a:r>
            <a:r>
              <a:rPr lang="zh-CN" altLang="en-US" sz="2400" dirty="0" smtClean="0">
                <a:latin typeface="Times New Roman" pitchFamily="18" charset="0"/>
              </a:rPr>
              <a:t>，内存空间管理成本</a:t>
            </a:r>
            <a:endParaRPr lang="en-US" altLang="zh-CN" sz="2400" dirty="0">
              <a:latin typeface="Times New Roman" pitchFamily="18" charset="0"/>
            </a:endParaRPr>
          </a:p>
          <a:p>
            <a:pPr>
              <a:lnSpc>
                <a:spcPct val="80000"/>
              </a:lnSpc>
            </a:pPr>
            <a:r>
              <a:rPr lang="en-US" altLang="zh-CN" sz="2400" dirty="0">
                <a:latin typeface="Times New Roman" pitchFamily="18" charset="0"/>
              </a:rPr>
              <a:t>     </a:t>
            </a:r>
            <a:r>
              <a:rPr lang="en-US" altLang="zh-CN" sz="2400" dirty="0" smtClean="0">
                <a:latin typeface="Times New Roman" pitchFamily="18" charset="0"/>
              </a:rPr>
              <a:t>COST = </a:t>
            </a:r>
            <a:r>
              <a:rPr lang="zh-CN" altLang="en-US" sz="2400" dirty="0">
                <a:latin typeface="Times New Roman" pitchFamily="18" charset="0"/>
              </a:rPr>
              <a:t>页表占用的内存空间  </a:t>
            </a:r>
            <a:r>
              <a:rPr lang="en-US" altLang="zh-CN" sz="2400" dirty="0">
                <a:latin typeface="Times New Roman" pitchFamily="18" charset="0"/>
              </a:rPr>
              <a:t>+  </a:t>
            </a:r>
            <a:r>
              <a:rPr lang="zh-CN" altLang="en-US" sz="2400" dirty="0">
                <a:latin typeface="Times New Roman" pitchFamily="18" charset="0"/>
              </a:rPr>
              <a:t>页内的内部碎片</a:t>
            </a:r>
            <a:endParaRPr lang="en-US" altLang="zh-CN" sz="2400" dirty="0">
              <a:latin typeface="Times New Roman" pitchFamily="18" charset="0"/>
            </a:endParaRPr>
          </a:p>
          <a:p>
            <a:pPr>
              <a:lnSpc>
                <a:spcPct val="80000"/>
              </a:lnSpc>
            </a:pPr>
            <a:r>
              <a:rPr lang="en-US" altLang="zh-CN" sz="2400" dirty="0">
                <a:latin typeface="Times New Roman" pitchFamily="18" charset="0"/>
              </a:rPr>
              <a:t>     </a:t>
            </a:r>
            <a:r>
              <a:rPr lang="en-US" altLang="zh-CN" sz="2400" dirty="0" smtClean="0">
                <a:latin typeface="Times New Roman" pitchFamily="18" charset="0"/>
              </a:rPr>
              <a:t>           = (L/p</a:t>
            </a:r>
            <a:r>
              <a:rPr lang="en-US" altLang="zh-CN" sz="2400" dirty="0">
                <a:latin typeface="Times New Roman" pitchFamily="18" charset="0"/>
              </a:rPr>
              <a:t>)*e + p/2</a:t>
            </a:r>
            <a:endParaRPr lang="zh-CN" altLang="en-US" sz="2400" dirty="0">
              <a:latin typeface="Times New Roman" pitchFamily="18" charset="0"/>
            </a:endParaRPr>
          </a:p>
          <a:p>
            <a:pPr marL="342900" lvl="1" indent="-342900" algn="l">
              <a:lnSpc>
                <a:spcPct val="110000"/>
              </a:lnSpc>
              <a:spcBef>
                <a:spcPts val="600"/>
              </a:spcBef>
              <a:buFont typeface="Wingdings" panose="05000000000000000000" pitchFamily="2" charset="2"/>
              <a:buChar char="l"/>
            </a:pPr>
            <a:endParaRPr lang="en-US" altLang="zh-CN" sz="2400" dirty="0" smtClean="0">
              <a:latin typeface="Times New Roman" pitchFamily="18" charset="0"/>
            </a:endParaRPr>
          </a:p>
        </p:txBody>
      </p:sp>
    </p:spTree>
    <p:extLst>
      <p:ext uri="{BB962C8B-B14F-4D97-AF65-F5344CB8AC3E}">
        <p14:creationId xmlns:p14="http://schemas.microsoft.com/office/powerpoint/2010/main" val="8996459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标题 2"/>
          <p:cNvSpPr>
            <a:spLocks noGrp="1"/>
          </p:cNvSpPr>
          <p:nvPr>
            <p:ph type="title"/>
          </p:nvPr>
        </p:nvSpPr>
        <p:spPr>
          <a:xfrm>
            <a:off x="819730" y="228600"/>
            <a:ext cx="10552540" cy="685800"/>
          </a:xfrm>
        </p:spPr>
        <p:txBody>
          <a:bodyPr>
            <a:normAutofit/>
          </a:bodyPr>
          <a:lstStyle/>
          <a:p>
            <a:pPr lvl="1" algn="l" rtl="0">
              <a:lnSpc>
                <a:spcPct val="90000"/>
              </a:lnSpc>
              <a:spcBef>
                <a:spcPct val="0"/>
              </a:spcBef>
            </a:pP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例</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1</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 </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最佳页面尺寸</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mc:AlternateContent xmlns:mc="http://schemas.openxmlformats.org/markup-compatibility/2006" xmlns:a14="http://schemas.microsoft.com/office/drawing/2010/main">
        <mc:Choice Requires="a14">
          <p:sp>
            <p:nvSpPr>
              <p:cNvPr id="9" name="Rectangle 2"/>
              <p:cNvSpPr txBox="1">
                <a:spLocks noChangeArrowheads="1"/>
              </p:cNvSpPr>
              <p:nvPr/>
            </p:nvSpPr>
            <p:spPr>
              <a:xfrm>
                <a:off x="342900" y="1108075"/>
                <a:ext cx="11506200" cy="5113338"/>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10000"/>
                  </a:lnSpc>
                  <a:spcBef>
                    <a:spcPts val="600"/>
                  </a:spcBef>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页面尺寸</a:t>
                </a:r>
                <a:r>
                  <a:rPr lang="en-US" altLang="zh-CN" sz="2400" dirty="0" smtClean="0">
                    <a:latin typeface="微软雅黑" panose="020B0503020204020204" pitchFamily="34" charset="-122"/>
                    <a:ea typeface="微软雅黑" panose="020B0503020204020204" pitchFamily="34" charset="-122"/>
                  </a:rPr>
                  <a:t>p</a:t>
                </a:r>
                <a:r>
                  <a:rPr lang="zh-CN" altLang="en-US" sz="2400" dirty="0" smtClean="0">
                    <a:latin typeface="微软雅黑" panose="020B0503020204020204" pitchFamily="34" charset="-122"/>
                    <a:ea typeface="微软雅黑" panose="020B0503020204020204" pitchFamily="34" charset="-122"/>
                  </a:rPr>
                  <a:t>的影响</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p</a:t>
                </a:r>
                <a:r>
                  <a:rPr lang="zh-CN" altLang="en-US" sz="2400" dirty="0" smtClean="0">
                    <a:latin typeface="微软雅黑" panose="020B0503020204020204" pitchFamily="34" charset="-122"/>
                    <a:ea typeface="微软雅黑" panose="020B0503020204020204" pitchFamily="34" charset="-122"/>
                  </a:rPr>
                  <a:t>较小，</a:t>
                </a:r>
                <a:r>
                  <a:rPr lang="en-US" altLang="zh-CN" sz="2400" dirty="0">
                    <a:latin typeface="Times New Roman" pitchFamily="18" charset="0"/>
                  </a:rPr>
                  <a:t> (L/p)*e </a:t>
                </a:r>
                <a:r>
                  <a:rPr lang="zh-CN" altLang="en-US" sz="2400" dirty="0" smtClean="0">
                    <a:latin typeface="Times New Roman" pitchFamily="18" charset="0"/>
                  </a:rPr>
                  <a:t>，页表占用空间较大；、</a:t>
                </a:r>
                <a:endParaRPr lang="en-US" altLang="zh-CN" sz="2400" dirty="0" smtClean="0">
                  <a:latin typeface="Times New Roman" pitchFamily="18" charset="0"/>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a:latin typeface="Times New Roman" pitchFamily="18" charset="0"/>
                  </a:rPr>
                  <a:t>p</a:t>
                </a:r>
                <a:r>
                  <a:rPr lang="zh-CN" altLang="en-US" sz="2400" dirty="0" smtClean="0">
                    <a:latin typeface="Times New Roman" pitchFamily="18" charset="0"/>
                  </a:rPr>
                  <a:t>较大，内部碎片</a:t>
                </a:r>
                <a:r>
                  <a:rPr lang="en-US" altLang="zh-CN" sz="2400" dirty="0" smtClean="0">
                    <a:latin typeface="Times New Roman" pitchFamily="18" charset="0"/>
                  </a:rPr>
                  <a:t>p/2</a:t>
                </a:r>
                <a:r>
                  <a:rPr lang="zh-CN" altLang="en-US" sz="2400" dirty="0">
                    <a:latin typeface="Times New Roman" pitchFamily="18" charset="0"/>
                  </a:rPr>
                  <a:t>较大</a:t>
                </a:r>
                <a:endParaRPr lang="en-US" altLang="zh-CN" sz="2400" dirty="0">
                  <a:latin typeface="Times New Roman" pitchFamily="18" charset="0"/>
                </a:endParaRPr>
              </a:p>
              <a:p>
                <a:pPr marL="342900" lvl="1" indent="-342900" algn="l">
                  <a:lnSpc>
                    <a:spcPct val="110000"/>
                  </a:lnSpc>
                  <a:spcBef>
                    <a:spcPts val="600"/>
                  </a:spcBef>
                  <a:buFont typeface="Wingdings" panose="05000000000000000000" pitchFamily="2" charset="2"/>
                  <a:buChar char="l"/>
                </a:pPr>
                <a:r>
                  <a:rPr lang="zh-CN" altLang="en-US" sz="2400" dirty="0" smtClean="0">
                    <a:latin typeface="Times New Roman" pitchFamily="18" charset="0"/>
                  </a:rPr>
                  <a:t>对</a:t>
                </a:r>
                <a:r>
                  <a:rPr lang="en-US" altLang="zh-CN" sz="2400" dirty="0">
                    <a:latin typeface="Times New Roman" pitchFamily="18" charset="0"/>
                  </a:rPr>
                  <a:t>COST</a:t>
                </a:r>
                <a:r>
                  <a:rPr lang="en-US" altLang="zh-CN" sz="2400" dirty="0" smtClean="0">
                    <a:latin typeface="Times New Roman" pitchFamily="18" charset="0"/>
                  </a:rPr>
                  <a:t>=(L/p</a:t>
                </a:r>
                <a:r>
                  <a:rPr lang="en-US" altLang="zh-CN" sz="2400" dirty="0">
                    <a:latin typeface="Times New Roman" pitchFamily="18" charset="0"/>
                  </a:rPr>
                  <a:t>)*e + </a:t>
                </a:r>
                <a:r>
                  <a:rPr lang="en-US" altLang="zh-CN" sz="2400" dirty="0" smtClean="0">
                    <a:latin typeface="Times New Roman" pitchFamily="18" charset="0"/>
                  </a:rPr>
                  <a:t>p/2</a:t>
                </a:r>
                <a:r>
                  <a:rPr lang="zh-CN" altLang="en-US" sz="2400" dirty="0" smtClean="0">
                    <a:latin typeface="Times New Roman" pitchFamily="18" charset="0"/>
                  </a:rPr>
                  <a:t>中的</a:t>
                </a:r>
                <a:r>
                  <a:rPr lang="en-US" altLang="zh-CN" sz="2400" dirty="0" smtClean="0">
                    <a:latin typeface="Times New Roman" pitchFamily="18" charset="0"/>
                  </a:rPr>
                  <a:t>p</a:t>
                </a:r>
                <a:r>
                  <a:rPr lang="zh-CN" altLang="en-US" sz="2400" dirty="0" smtClean="0">
                    <a:latin typeface="Times New Roman" pitchFamily="18" charset="0"/>
                  </a:rPr>
                  <a:t>求一阶导数，令其为</a:t>
                </a:r>
                <a:r>
                  <a:rPr lang="en-US" altLang="zh-CN" sz="2400" dirty="0" smtClean="0">
                    <a:latin typeface="Times New Roman" pitchFamily="18" charset="0"/>
                  </a:rPr>
                  <a:t>0</a:t>
                </a:r>
                <a:r>
                  <a:rPr lang="zh-CN" altLang="en-US" sz="2400" dirty="0" smtClean="0">
                    <a:latin typeface="Times New Roman" pitchFamily="18" charset="0"/>
                  </a:rPr>
                  <a:t>，得到</a:t>
                </a:r>
                <a:endParaRPr lang="en-US" altLang="zh-CN" sz="2400" dirty="0" smtClean="0">
                  <a:latin typeface="Times New Roman" pitchFamily="18" charset="0"/>
                </a:endParaRPr>
              </a:p>
              <a:p>
                <a:pPr marL="0" lvl="1" algn="l">
                  <a:lnSpc>
                    <a:spcPct val="110000"/>
                  </a:lnSpc>
                  <a:spcBef>
                    <a:spcPts val="600"/>
                  </a:spcBef>
                </a:pPr>
                <a:r>
                  <a:rPr lang="en-US" altLang="zh-CN" sz="2400" dirty="0" smtClean="0">
                    <a:latin typeface="Times New Roman" pitchFamily="18" charset="0"/>
                  </a:rPr>
                  <a:t>            </a:t>
                </a:r>
                <a14:m>
                  <m:oMath xmlns:m="http://schemas.openxmlformats.org/officeDocument/2006/math">
                    <m:r>
                      <a:rPr lang="en-US" altLang="zh-CN" sz="2400" dirty="0" smtClean="0">
                        <a:latin typeface="Cambria Math"/>
                      </a:rPr>
                      <m:t>−</m:t>
                    </m:r>
                    <m:r>
                      <a:rPr lang="en-US" altLang="zh-CN" sz="2400" b="0" i="1" dirty="0" smtClean="0">
                        <a:latin typeface="Cambria Math"/>
                      </a:rPr>
                      <m:t>𝐿𝑒</m:t>
                    </m:r>
                    <m:r>
                      <a:rPr lang="en-US" altLang="zh-CN" sz="2400" b="0" i="1" dirty="0" smtClean="0">
                        <a:latin typeface="Cambria Math"/>
                      </a:rPr>
                      <m:t>/</m:t>
                    </m:r>
                    <m:sSup>
                      <m:sSupPr>
                        <m:ctrlPr>
                          <a:rPr lang="en-US" altLang="zh-CN" sz="2400" b="0" i="1" dirty="0" smtClean="0">
                            <a:latin typeface="Cambria Math"/>
                          </a:rPr>
                        </m:ctrlPr>
                      </m:sSupPr>
                      <m:e>
                        <m:r>
                          <a:rPr lang="en-US" altLang="zh-CN" sz="2400" b="0" i="1" dirty="0" smtClean="0">
                            <a:latin typeface="Cambria Math"/>
                          </a:rPr>
                          <m:t>𝑝</m:t>
                        </m:r>
                      </m:e>
                      <m:sup>
                        <m:r>
                          <a:rPr lang="en-US" altLang="zh-CN" sz="2400" b="0" i="1" dirty="0" smtClean="0">
                            <a:latin typeface="Cambria Math"/>
                          </a:rPr>
                          <m:t>2</m:t>
                        </m:r>
                      </m:sup>
                    </m:sSup>
                  </m:oMath>
                </a14:m>
                <a:r>
                  <a:rPr lang="en-US" altLang="zh-CN" sz="2400" dirty="0" smtClean="0">
                    <a:latin typeface="Times New Roman" pitchFamily="18" charset="0"/>
                  </a:rPr>
                  <a:t>+1/2=0</a:t>
                </a:r>
              </a:p>
              <a:p>
                <a:pPr marL="342900" lvl="1" indent="-342900" algn="l">
                  <a:lnSpc>
                    <a:spcPct val="110000"/>
                  </a:lnSpc>
                  <a:spcBef>
                    <a:spcPts val="600"/>
                  </a:spcBef>
                  <a:buFont typeface="Wingdings" panose="05000000000000000000" pitchFamily="2" charset="2"/>
                  <a:buChar char="l"/>
                </a:pPr>
                <a:r>
                  <a:rPr lang="zh-CN" altLang="en-US" sz="2400" dirty="0">
                    <a:latin typeface="Times New Roman" pitchFamily="18" charset="0"/>
                  </a:rPr>
                  <a:t>最</a:t>
                </a:r>
                <a:r>
                  <a:rPr lang="zh-CN" altLang="en-US" sz="2400" dirty="0" smtClean="0">
                    <a:latin typeface="Times New Roman" pitchFamily="18" charset="0"/>
                  </a:rPr>
                  <a:t>优页面尺寸为    </a:t>
                </a:r>
                <a14:m>
                  <m:oMath xmlns:m="http://schemas.openxmlformats.org/officeDocument/2006/math">
                    <m:r>
                      <a:rPr lang="en-US" altLang="zh-CN" sz="2400" i="1" dirty="0">
                        <a:latin typeface="Cambria Math"/>
                      </a:rPr>
                      <m:t>𝑝</m:t>
                    </m:r>
                    <m:r>
                      <a:rPr lang="en-US" altLang="zh-CN" sz="2400" b="0" i="0" dirty="0" smtClean="0">
                        <a:latin typeface="Cambria Math"/>
                      </a:rPr>
                      <m:t>=</m:t>
                    </m:r>
                    <m:rad>
                      <m:radPr>
                        <m:degHide m:val="on"/>
                        <m:ctrlPr>
                          <a:rPr lang="en-US" altLang="zh-CN" sz="2400" b="0" i="1" dirty="0" smtClean="0">
                            <a:latin typeface="Cambria Math"/>
                          </a:rPr>
                        </m:ctrlPr>
                      </m:radPr>
                      <m:deg/>
                      <m:e>
                        <m:r>
                          <a:rPr lang="en-US" altLang="zh-CN" sz="2400" b="0" i="1" dirty="0" smtClean="0">
                            <a:latin typeface="Cambria Math"/>
                          </a:rPr>
                          <m:t>2</m:t>
                        </m:r>
                        <m:r>
                          <a:rPr lang="en-US" altLang="zh-CN" sz="2400" b="0" i="1" dirty="0" smtClean="0">
                            <a:latin typeface="Cambria Math"/>
                          </a:rPr>
                          <m:t>𝐿𝑒</m:t>
                        </m:r>
                      </m:e>
                    </m:rad>
                  </m:oMath>
                </a14:m>
                <a:endParaRPr lang="en-US" altLang="zh-CN" sz="2400" dirty="0" smtClean="0">
                  <a:latin typeface="Times New Roman" pitchFamily="18" charset="0"/>
                </a:endParaRPr>
              </a:p>
              <a:p>
                <a:pPr marL="342900" lvl="1" indent="-342900" algn="l">
                  <a:lnSpc>
                    <a:spcPct val="110000"/>
                  </a:lnSpc>
                  <a:spcBef>
                    <a:spcPts val="600"/>
                  </a:spcBef>
                  <a:buFont typeface="Wingdings" panose="05000000000000000000" pitchFamily="2" charset="2"/>
                  <a:buChar char="l"/>
                </a:pPr>
                <a:endParaRPr lang="en-US" altLang="zh-CN" sz="2400" dirty="0">
                  <a:latin typeface="Times New Roman" pitchFamily="18" charset="0"/>
                </a:endParaRPr>
              </a:p>
              <a:p>
                <a:pPr marL="342900" lvl="1" indent="-342900" algn="l">
                  <a:lnSpc>
                    <a:spcPct val="110000"/>
                  </a:lnSpc>
                  <a:spcBef>
                    <a:spcPts val="600"/>
                  </a:spcBef>
                  <a:buFont typeface="Wingdings" panose="05000000000000000000" pitchFamily="2" charset="2"/>
                  <a:buChar char="l"/>
                </a:pPr>
                <a:r>
                  <a:rPr lang="en-US" altLang="zh-CN" sz="2400" dirty="0" smtClean="0">
                    <a:latin typeface="Times New Roman" pitchFamily="18" charset="0"/>
                  </a:rPr>
                  <a:t>E.g. </a:t>
                </a:r>
                <a:r>
                  <a:rPr lang="en-US" altLang="zh-CN" sz="2400" i="1" dirty="0" smtClean="0">
                    <a:latin typeface="Times New Roman" pitchFamily="18" charset="0"/>
                  </a:rPr>
                  <a:t>L</a:t>
                </a:r>
                <a:r>
                  <a:rPr lang="en-US" altLang="zh-CN" sz="2400" dirty="0" smtClean="0">
                    <a:latin typeface="Times New Roman" pitchFamily="18" charset="0"/>
                  </a:rPr>
                  <a:t>=1024KB=1MB</a:t>
                </a:r>
                <a:r>
                  <a:rPr lang="zh-CN" altLang="en-US" sz="2400" dirty="0" smtClean="0">
                    <a:latin typeface="Times New Roman" pitchFamily="18" charset="0"/>
                  </a:rPr>
                  <a:t>，</a:t>
                </a:r>
                <a:r>
                  <a:rPr lang="en-US" altLang="zh-CN" sz="2400" dirty="0" smtClean="0">
                    <a:latin typeface="Times New Roman" pitchFamily="18" charset="0"/>
                  </a:rPr>
                  <a:t>e=8B</a:t>
                </a:r>
                <a:r>
                  <a:rPr lang="zh-CN" altLang="en-US" sz="2400" dirty="0" smtClean="0">
                    <a:latin typeface="Times New Roman" pitchFamily="18" charset="0"/>
                  </a:rPr>
                  <a:t>时，最佳页面尺寸</a:t>
                </a:r>
                <a:endParaRPr lang="en-US" altLang="zh-CN" sz="2400" dirty="0" smtClean="0">
                  <a:latin typeface="Times New Roman" pitchFamily="18" charset="0"/>
                </a:endParaRPr>
              </a:p>
              <a:p>
                <a:pPr marL="0" lvl="1" algn="l">
                  <a:lnSpc>
                    <a:spcPct val="110000"/>
                  </a:lnSpc>
                  <a:spcBef>
                    <a:spcPts val="600"/>
                  </a:spcBef>
                </a:pPr>
                <a:r>
                  <a:rPr lang="en-US" altLang="zh-CN" sz="2400" dirty="0">
                    <a:latin typeface="Times New Roman" pitchFamily="18" charset="0"/>
                  </a:rPr>
                  <a:t> </a:t>
                </a:r>
                <a14:m>
                  <m:oMath xmlns:m="http://schemas.openxmlformats.org/officeDocument/2006/math">
                    <m:r>
                      <a:rPr lang="en-US" altLang="zh-CN" sz="2400" b="0" i="0" dirty="0" smtClean="0">
                        <a:latin typeface="Cambria Math"/>
                      </a:rPr>
                      <m:t>                             </m:t>
                    </m:r>
                    <m:r>
                      <a:rPr lang="en-US" altLang="zh-CN" sz="2400" i="1" dirty="0">
                        <a:latin typeface="Cambria Math"/>
                      </a:rPr>
                      <m:t>𝑝</m:t>
                    </m:r>
                    <m:r>
                      <a:rPr lang="en-US" altLang="zh-CN" sz="2400" dirty="0">
                        <a:latin typeface="Cambria Math"/>
                      </a:rPr>
                      <m:t>=</m:t>
                    </m:r>
                    <m:rad>
                      <m:radPr>
                        <m:degHide m:val="on"/>
                        <m:ctrlPr>
                          <a:rPr lang="en-US" altLang="zh-CN" sz="2400" i="1" dirty="0">
                            <a:latin typeface="Cambria Math"/>
                          </a:rPr>
                        </m:ctrlPr>
                      </m:radPr>
                      <m:deg/>
                      <m:e>
                        <m:r>
                          <a:rPr lang="en-US" altLang="zh-CN" sz="2400" i="1" dirty="0">
                            <a:latin typeface="Cambria Math"/>
                          </a:rPr>
                          <m:t>2</m:t>
                        </m:r>
                        <m:r>
                          <a:rPr lang="en-US" altLang="zh-CN" sz="2400" i="1" dirty="0">
                            <a:latin typeface="Cambria Math"/>
                          </a:rPr>
                          <m:t>𝐿𝑒</m:t>
                        </m:r>
                      </m:e>
                    </m:rad>
                    <m:r>
                      <a:rPr lang="en-US" altLang="zh-CN" sz="2400" b="0" i="1" dirty="0" smtClean="0">
                        <a:latin typeface="Cambria Math"/>
                      </a:rPr>
                      <m:t>=</m:t>
                    </m:r>
                    <m:rad>
                      <m:radPr>
                        <m:degHide m:val="on"/>
                        <m:ctrlPr>
                          <a:rPr lang="en-US" altLang="zh-CN" sz="2400" i="1" dirty="0">
                            <a:latin typeface="Cambria Math"/>
                          </a:rPr>
                        </m:ctrlPr>
                      </m:radPr>
                      <m:deg/>
                      <m:e>
                        <m:r>
                          <a:rPr lang="en-US" altLang="zh-CN" sz="2400" i="1" dirty="0">
                            <a:latin typeface="Cambria Math"/>
                          </a:rPr>
                          <m:t>2</m:t>
                        </m:r>
                        <m:r>
                          <a:rPr lang="en-US" altLang="zh-CN" sz="2400" b="0" i="1" dirty="0" smtClean="0">
                            <a:latin typeface="Cambria Math"/>
                          </a:rPr>
                          <m:t> </m:t>
                        </m:r>
                        <m:r>
                          <a:rPr lang="zh-CN" altLang="en-US" sz="2400" b="0" i="1" dirty="0" smtClean="0">
                            <a:latin typeface="Cambria Math"/>
                          </a:rPr>
                          <m:t>∗</m:t>
                        </m:r>
                        <m:r>
                          <a:rPr lang="en-US" altLang="zh-CN" sz="2400" b="0" i="1" dirty="0" smtClean="0">
                            <a:latin typeface="Cambria Math"/>
                          </a:rPr>
                          <m:t>1024</m:t>
                        </m:r>
                        <m:r>
                          <a:rPr lang="zh-CN" altLang="en-US" sz="2400" b="0" i="1" dirty="0" smtClean="0">
                            <a:latin typeface="Cambria Math"/>
                          </a:rPr>
                          <m:t>∗</m:t>
                        </m:r>
                        <m:r>
                          <a:rPr lang="en-US" altLang="zh-CN" sz="2400" b="0" i="1" dirty="0" smtClean="0">
                            <a:latin typeface="Cambria Math"/>
                          </a:rPr>
                          <m:t>1024</m:t>
                        </m:r>
                        <m:r>
                          <a:rPr lang="zh-CN" altLang="en-US" sz="2400" b="0" i="1" dirty="0" smtClean="0">
                            <a:latin typeface="Cambria Math"/>
                          </a:rPr>
                          <m:t>∗</m:t>
                        </m:r>
                        <m:r>
                          <a:rPr lang="en-US" altLang="zh-CN" sz="2400" b="0" i="1" dirty="0" smtClean="0">
                            <a:latin typeface="Cambria Math"/>
                          </a:rPr>
                          <m:t>8</m:t>
                        </m:r>
                      </m:e>
                    </m:rad>
                  </m:oMath>
                </a14:m>
                <a:r>
                  <a:rPr lang="en-US" altLang="zh-CN" sz="2400" dirty="0" smtClean="0">
                    <a:latin typeface="Times New Roman" pitchFamily="18" charset="0"/>
                  </a:rPr>
                  <a:t> B = 2</a:t>
                </a:r>
                <a:r>
                  <a:rPr lang="en-US" altLang="zh-CN" sz="2400" baseline="30000" dirty="0" smtClean="0">
                    <a:latin typeface="Times New Roman" pitchFamily="18" charset="0"/>
                  </a:rPr>
                  <a:t>12</a:t>
                </a:r>
                <a:r>
                  <a:rPr lang="en-US" altLang="zh-CN" sz="2400" dirty="0" smtClean="0">
                    <a:latin typeface="Times New Roman" pitchFamily="18" charset="0"/>
                  </a:rPr>
                  <a:t>B = 4KB</a:t>
                </a:r>
                <a:endParaRPr lang="zh-CN" altLang="en-US" sz="2400" dirty="0">
                  <a:latin typeface="Times New Roman" pitchFamily="18" charset="0"/>
                </a:endParaRPr>
              </a:p>
              <a:p>
                <a:pPr marL="342900" lvl="1" indent="-342900" algn="l">
                  <a:lnSpc>
                    <a:spcPct val="110000"/>
                  </a:lnSpc>
                  <a:spcBef>
                    <a:spcPts val="600"/>
                  </a:spcBef>
                  <a:buFont typeface="Wingdings" panose="05000000000000000000" pitchFamily="2" charset="2"/>
                  <a:buChar char="l"/>
                </a:pPr>
                <a:endParaRPr lang="en-US" altLang="zh-CN" sz="2400" dirty="0">
                  <a:latin typeface="Times New Roman" pitchFamily="18" charset="0"/>
                </a:endParaRPr>
              </a:p>
              <a:p>
                <a:pPr marL="342900" lvl="1" indent="-342900" algn="l">
                  <a:lnSpc>
                    <a:spcPct val="110000"/>
                  </a:lnSpc>
                  <a:spcBef>
                    <a:spcPts val="600"/>
                  </a:spcBef>
                  <a:buFont typeface="Wingdings" panose="05000000000000000000" pitchFamily="2" charset="2"/>
                  <a:buChar char="l"/>
                </a:pPr>
                <a:endParaRPr lang="en-US" altLang="zh-CN" sz="2400" dirty="0" smtClean="0">
                  <a:latin typeface="Times New Roman" pitchFamily="18" charset="0"/>
                </a:endParaRPr>
              </a:p>
            </p:txBody>
          </p:sp>
        </mc:Choice>
        <mc:Fallback xmlns="">
          <p:sp>
            <p:nvSpPr>
              <p:cNvPr id="9" name="Rectangle 2"/>
              <p:cNvSpPr txBox="1">
                <a:spLocks noRot="1" noChangeAspect="1" noMove="1" noResize="1" noEditPoints="1" noAdjustHandles="1" noChangeArrowheads="1" noChangeShapeType="1" noTextEdit="1"/>
              </p:cNvSpPr>
              <p:nvPr/>
            </p:nvSpPr>
            <p:spPr>
              <a:xfrm>
                <a:off x="342900" y="1108075"/>
                <a:ext cx="11506200" cy="5113338"/>
              </a:xfrm>
              <a:prstGeom prst="rect">
                <a:avLst/>
              </a:prstGeom>
              <a:blipFill rotWithShape="1">
                <a:blip r:embed="rId2"/>
                <a:stretch>
                  <a:fillRect l="-689" t="-7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0617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标题 2"/>
          <p:cNvSpPr>
            <a:spLocks noGrp="1"/>
          </p:cNvSpPr>
          <p:nvPr>
            <p:ph type="title"/>
          </p:nvPr>
        </p:nvSpPr>
        <p:spPr>
          <a:xfrm>
            <a:off x="819730" y="228600"/>
            <a:ext cx="10552540" cy="685800"/>
          </a:xfrm>
        </p:spPr>
        <p:txBody>
          <a:bodyPr>
            <a:normAutofit/>
          </a:bodyPr>
          <a:lstStyle/>
          <a:p>
            <a:pPr lvl="1" algn="ctr" rtl="0">
              <a:lnSpc>
                <a:spcPct val="90000"/>
              </a:lnSpc>
              <a:spcBef>
                <a:spcPct val="0"/>
              </a:spcBef>
            </a:pP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例</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2 </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EAT</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9" name="Rectangle 2"/>
          <p:cNvSpPr txBox="1">
            <a:spLocks noChangeArrowheads="1"/>
          </p:cNvSpPr>
          <p:nvPr/>
        </p:nvSpPr>
        <p:spPr>
          <a:xfrm>
            <a:off x="342900" y="1108075"/>
            <a:ext cx="11506200" cy="5113338"/>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10000"/>
              </a:lnSpc>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On a system using demand-paging memory</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it takes 200*10</a:t>
            </a:r>
            <a:r>
              <a:rPr lang="en-US" altLang="zh-CN" sz="2400" baseline="30000" dirty="0">
                <a:latin typeface="微软雅黑" panose="020B0503020204020204" pitchFamily="34" charset="-122"/>
                <a:ea typeface="微软雅黑" panose="020B0503020204020204" pitchFamily="34" charset="-122"/>
              </a:rPr>
              <a:t>-6</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ms</a:t>
            </a:r>
            <a:r>
              <a:rPr lang="en-US" altLang="zh-CN" sz="2400" dirty="0">
                <a:latin typeface="微软雅黑" panose="020B0503020204020204" pitchFamily="34" charset="-122"/>
                <a:ea typeface="微软雅黑" panose="020B0503020204020204" pitchFamily="34" charset="-122"/>
              </a:rPr>
              <a:t> to satisfy a memory request if the page is in memory</a:t>
            </a: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if the page is not in memory, the request takes 7ms if a free frame is available or the page to be swapped out has not been modified</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that is, page replacement is not needed</a:t>
            </a:r>
          </a:p>
          <a:p>
            <a:pPr marL="800100" lvl="1" indent="-342900">
              <a:lnSpc>
                <a:spcPct val="110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it takes 15ms if the page to be swapped out has been modified, that is, page replacement  occurs</a:t>
            </a:r>
          </a:p>
          <a:p>
            <a:pPr lvl="1"/>
            <a:r>
              <a:rPr lang="en-US" altLang="zh-CN" sz="2400" dirty="0">
                <a:latin typeface="微软雅黑" panose="020B0503020204020204" pitchFamily="34" charset="-122"/>
                <a:ea typeface="微软雅黑" panose="020B0503020204020204" pitchFamily="34" charset="-122"/>
              </a:rPr>
              <a:t>             </a:t>
            </a:r>
          </a:p>
          <a:p>
            <a:pPr marL="342900" lvl="1" indent="-342900" algn="l">
              <a:lnSpc>
                <a:spcPct val="11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What is the effective access time EAT, if the page fault rate is 5%, and 60% of the time the page to be replaced has been modified? </a:t>
            </a: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00878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cxnSp>
        <p:nvCxnSpPr>
          <p:cNvPr id="8" name="直接连接符 2"/>
          <p:cNvCxnSpPr>
            <a:cxnSpLocks noChangeShapeType="1"/>
          </p:cNvCxnSpPr>
          <p:nvPr/>
        </p:nvCxnSpPr>
        <p:spPr bwMode="auto">
          <a:xfrm flipV="1">
            <a:off x="1187450" y="1679575"/>
            <a:ext cx="3024188" cy="1223963"/>
          </a:xfrm>
          <a:prstGeom prst="line">
            <a:avLst/>
          </a:prstGeom>
          <a:noFill/>
          <a:ln w="9525" algn="ctr">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4"/>
          <p:cNvSpPr txBox="1">
            <a:spLocks noChangeArrowheads="1"/>
          </p:cNvSpPr>
          <p:nvPr/>
        </p:nvSpPr>
        <p:spPr bwMode="auto">
          <a:xfrm>
            <a:off x="4211638" y="1319213"/>
            <a:ext cx="53406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微软雅黑" panose="020B0503020204020204" pitchFamily="34" charset="-122"/>
                <a:ea typeface="微软雅黑" panose="020B0503020204020204" pitchFamily="34" charset="-122"/>
              </a:rPr>
              <a:t>page </a:t>
            </a:r>
            <a:r>
              <a:rPr lang="zh-CN" altLang="en-US" sz="2000">
                <a:latin typeface="微软雅黑" panose="020B0503020204020204" pitchFamily="34" charset="-122"/>
                <a:ea typeface="微软雅黑" panose="020B0503020204020204" pitchFamily="34" charset="-122"/>
              </a:rPr>
              <a:t>在内存中，无</a:t>
            </a:r>
            <a:r>
              <a:rPr lang="en-US" altLang="zh-CN" sz="2000">
                <a:latin typeface="微软雅黑" panose="020B0503020204020204" pitchFamily="34" charset="-122"/>
                <a:ea typeface="微软雅黑" panose="020B0503020204020204" pitchFamily="34" charset="-122"/>
              </a:rPr>
              <a:t>page fault, 200*10</a:t>
            </a:r>
            <a:r>
              <a:rPr lang="en-US" altLang="zh-CN" sz="2000" baseline="30000">
                <a:latin typeface="微软雅黑" panose="020B0503020204020204" pitchFamily="34" charset="-122"/>
                <a:ea typeface="微软雅黑" panose="020B0503020204020204" pitchFamily="34" charset="-122"/>
              </a:rPr>
              <a:t>-6</a:t>
            </a:r>
            <a:r>
              <a:rPr lang="en-US" altLang="zh-CN" sz="2000">
                <a:latin typeface="微软雅黑" panose="020B0503020204020204" pitchFamily="34" charset="-122"/>
                <a:ea typeface="微软雅黑" panose="020B0503020204020204" pitchFamily="34" charset="-122"/>
              </a:rPr>
              <a:t> ms </a:t>
            </a:r>
            <a:endParaRPr lang="zh-CN" altLang="en-US" sz="2000">
              <a:latin typeface="微软雅黑" panose="020B0503020204020204" pitchFamily="34" charset="-122"/>
              <a:ea typeface="微软雅黑" panose="020B0503020204020204" pitchFamily="34" charset="-122"/>
            </a:endParaRPr>
          </a:p>
        </p:txBody>
      </p:sp>
      <p:cxnSp>
        <p:nvCxnSpPr>
          <p:cNvPr id="10" name="直接连接符 8"/>
          <p:cNvCxnSpPr>
            <a:cxnSpLocks noChangeShapeType="1"/>
          </p:cNvCxnSpPr>
          <p:nvPr/>
        </p:nvCxnSpPr>
        <p:spPr bwMode="auto">
          <a:xfrm>
            <a:off x="1222375" y="2903538"/>
            <a:ext cx="2989263" cy="1008062"/>
          </a:xfrm>
          <a:prstGeom prst="line">
            <a:avLst/>
          </a:prstGeom>
          <a:noFill/>
          <a:ln w="9525" algn="ctr">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p:cNvSpPr txBox="1">
            <a:spLocks noChangeArrowheads="1"/>
          </p:cNvSpPr>
          <p:nvPr/>
        </p:nvSpPr>
        <p:spPr bwMode="auto">
          <a:xfrm>
            <a:off x="1673225" y="3557588"/>
            <a:ext cx="21927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微软雅黑" panose="020B0503020204020204" pitchFamily="34" charset="-122"/>
                <a:ea typeface="微软雅黑" panose="020B0503020204020204" pitchFamily="34" charset="-122"/>
              </a:rPr>
              <a:t>page </a:t>
            </a:r>
            <a:r>
              <a:rPr lang="zh-CN" altLang="en-US" sz="2000">
                <a:latin typeface="微软雅黑" panose="020B0503020204020204" pitchFamily="34" charset="-122"/>
                <a:ea typeface="微软雅黑" panose="020B0503020204020204" pitchFamily="34" charset="-122"/>
              </a:rPr>
              <a:t>不在内存中</a:t>
            </a:r>
            <a:endParaRPr lang="en-US" altLang="zh-CN" sz="2000">
              <a:latin typeface="微软雅黑" panose="020B0503020204020204" pitchFamily="34" charset="-122"/>
              <a:ea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rPr>
              <a:t>，发生</a:t>
            </a:r>
            <a:r>
              <a:rPr lang="en-US" altLang="zh-CN" sz="2000">
                <a:latin typeface="微软雅黑" panose="020B0503020204020204" pitchFamily="34" charset="-122"/>
                <a:ea typeface="微软雅黑" panose="020B0503020204020204" pitchFamily="34" charset="-122"/>
              </a:rPr>
              <a:t>page fault</a:t>
            </a:r>
            <a:endParaRPr lang="zh-CN" altLang="en-US" sz="2000">
              <a:latin typeface="微软雅黑" panose="020B0503020204020204" pitchFamily="34" charset="-122"/>
              <a:ea typeface="微软雅黑" panose="020B0503020204020204" pitchFamily="34" charset="-122"/>
            </a:endParaRPr>
          </a:p>
        </p:txBody>
      </p:sp>
      <p:cxnSp>
        <p:nvCxnSpPr>
          <p:cNvPr id="12" name="直接连接符 12"/>
          <p:cNvCxnSpPr>
            <a:cxnSpLocks noChangeShapeType="1"/>
            <a:endCxn id="17" idx="1"/>
          </p:cNvCxnSpPr>
          <p:nvPr/>
        </p:nvCxnSpPr>
        <p:spPr bwMode="auto">
          <a:xfrm flipV="1">
            <a:off x="4211638" y="2492405"/>
            <a:ext cx="4997450" cy="1419196"/>
          </a:xfrm>
          <a:prstGeom prst="line">
            <a:avLst/>
          </a:prstGeom>
          <a:noFill/>
          <a:ln w="9525" algn="ctr">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4"/>
          <p:cNvCxnSpPr>
            <a:cxnSpLocks noChangeShapeType="1"/>
            <a:endCxn id="14" idx="1"/>
          </p:cNvCxnSpPr>
          <p:nvPr/>
        </p:nvCxnSpPr>
        <p:spPr bwMode="auto">
          <a:xfrm>
            <a:off x="4211638" y="3921125"/>
            <a:ext cx="3914775" cy="852320"/>
          </a:xfrm>
          <a:prstGeom prst="line">
            <a:avLst/>
          </a:prstGeom>
          <a:noFill/>
          <a:ln w="9525" algn="ctr">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6"/>
          <p:cNvSpPr txBox="1">
            <a:spLocks noChangeArrowheads="1"/>
          </p:cNvSpPr>
          <p:nvPr/>
        </p:nvSpPr>
        <p:spPr bwMode="auto">
          <a:xfrm>
            <a:off x="8126413" y="4265613"/>
            <a:ext cx="239911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微软雅黑" panose="020B0503020204020204" pitchFamily="34" charset="-122"/>
                <a:ea typeface="微软雅黑" panose="020B0503020204020204" pitchFamily="34" charset="-122"/>
              </a:rPr>
              <a:t>page replacement</a:t>
            </a:r>
          </a:p>
          <a:p>
            <a:r>
              <a:rPr lang="zh-CN" altLang="en-US" sz="2000">
                <a:latin typeface="微软雅黑" panose="020B0503020204020204" pitchFamily="34" charset="-122"/>
                <a:ea typeface="微软雅黑" panose="020B0503020204020204" pitchFamily="34" charset="-122"/>
              </a:rPr>
              <a:t>，需要</a:t>
            </a:r>
            <a:r>
              <a:rPr lang="en-US" altLang="zh-CN" sz="2000">
                <a:latin typeface="微软雅黑" panose="020B0503020204020204" pitchFamily="34" charset="-122"/>
                <a:ea typeface="微软雅黑" panose="020B0503020204020204" pitchFamily="34" charset="-122"/>
              </a:rPr>
              <a:t>swap out</a:t>
            </a:r>
          </a:p>
          <a:p>
            <a:r>
              <a:rPr lang="en-US" altLang="zh-CN" sz="2000">
                <a:latin typeface="微软雅黑" panose="020B0503020204020204" pitchFamily="34" charset="-122"/>
                <a:ea typeface="微软雅黑" panose="020B0503020204020204" pitchFamily="34" charset="-122"/>
              </a:rPr>
              <a:t>, 15ms</a:t>
            </a:r>
            <a:endParaRPr lang="zh-CN" altLang="en-US" sz="2000">
              <a:latin typeface="微软雅黑" panose="020B0503020204020204" pitchFamily="34" charset="-122"/>
              <a:ea typeface="微软雅黑" panose="020B0503020204020204" pitchFamily="34" charset="-122"/>
            </a:endParaRPr>
          </a:p>
        </p:txBody>
      </p:sp>
      <p:sp>
        <p:nvSpPr>
          <p:cNvPr id="15" name="TextBox 17"/>
          <p:cNvSpPr txBox="1">
            <a:spLocks noChangeArrowheads="1"/>
          </p:cNvSpPr>
          <p:nvPr/>
        </p:nvSpPr>
        <p:spPr bwMode="auto">
          <a:xfrm>
            <a:off x="5176838" y="4286250"/>
            <a:ext cx="17038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a:latin typeface="微软雅黑" panose="020B0503020204020204" pitchFamily="34" charset="-122"/>
                <a:ea typeface="微软雅黑" panose="020B0503020204020204" pitchFamily="34" charset="-122"/>
              </a:rPr>
              <a:t>无</a:t>
            </a:r>
            <a:r>
              <a:rPr lang="en-US" altLang="zh-CN" sz="2000">
                <a:latin typeface="微软雅黑" panose="020B0503020204020204" pitchFamily="34" charset="-122"/>
                <a:ea typeface="微软雅黑" panose="020B0503020204020204" pitchFamily="34" charset="-122"/>
              </a:rPr>
              <a:t>free frame</a:t>
            </a:r>
            <a:endParaRPr lang="zh-CN" altLang="en-US" sz="2000">
              <a:latin typeface="微软雅黑" panose="020B0503020204020204" pitchFamily="34" charset="-122"/>
              <a:ea typeface="微软雅黑" panose="020B0503020204020204" pitchFamily="34" charset="-122"/>
            </a:endParaRPr>
          </a:p>
        </p:txBody>
      </p:sp>
      <p:sp>
        <p:nvSpPr>
          <p:cNvPr id="16" name="TextBox 21"/>
          <p:cNvSpPr txBox="1">
            <a:spLocks noChangeArrowheads="1"/>
          </p:cNvSpPr>
          <p:nvPr/>
        </p:nvSpPr>
        <p:spPr bwMode="auto">
          <a:xfrm>
            <a:off x="5418138" y="2549525"/>
            <a:ext cx="41051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a:latin typeface="微软雅黑" panose="020B0503020204020204" pitchFamily="34" charset="-122"/>
                <a:ea typeface="微软雅黑" panose="020B0503020204020204" pitchFamily="34" charset="-122"/>
              </a:rPr>
              <a:t>有</a:t>
            </a:r>
            <a:r>
              <a:rPr lang="en-US" altLang="zh-CN" sz="2000">
                <a:latin typeface="微软雅黑" panose="020B0503020204020204" pitchFamily="34" charset="-122"/>
                <a:ea typeface="微软雅黑" panose="020B0503020204020204" pitchFamily="34" charset="-122"/>
              </a:rPr>
              <a:t>free frame, </a:t>
            </a:r>
          </a:p>
          <a:p>
            <a:r>
              <a:rPr lang="zh-CN" altLang="en-US" sz="2000">
                <a:latin typeface="微软雅黑" panose="020B0503020204020204" pitchFamily="34" charset="-122"/>
                <a:ea typeface="微软雅黑" panose="020B0503020204020204" pitchFamily="34" charset="-122"/>
              </a:rPr>
              <a:t>或：无</a:t>
            </a:r>
            <a:r>
              <a:rPr lang="en-US" altLang="zh-CN" sz="2000">
                <a:latin typeface="微软雅黑" panose="020B0503020204020204" pitchFamily="34" charset="-122"/>
                <a:ea typeface="微软雅黑" panose="020B0503020204020204" pitchFamily="34" charset="-122"/>
              </a:rPr>
              <a:t>free frame</a:t>
            </a:r>
            <a:r>
              <a:rPr lang="zh-CN" altLang="en-US" sz="2000">
                <a:latin typeface="微软雅黑" panose="020B0503020204020204" pitchFamily="34" charset="-122"/>
                <a:ea typeface="微软雅黑" panose="020B0503020204020204" pitchFamily="34" charset="-122"/>
              </a:rPr>
              <a:t>但不需</a:t>
            </a:r>
            <a:r>
              <a:rPr lang="en-US" altLang="zh-CN" sz="2000">
                <a:latin typeface="微软雅黑" panose="020B0503020204020204" pitchFamily="34" charset="-122"/>
                <a:ea typeface="微软雅黑" panose="020B0503020204020204" pitchFamily="34" charset="-122"/>
              </a:rPr>
              <a:t>swap out</a:t>
            </a:r>
            <a:endParaRPr lang="zh-CN" altLang="en-US" sz="2000">
              <a:latin typeface="微软雅黑" panose="020B0503020204020204" pitchFamily="34" charset="-122"/>
              <a:ea typeface="微软雅黑" panose="020B0503020204020204" pitchFamily="34" charset="-122"/>
            </a:endParaRPr>
          </a:p>
        </p:txBody>
      </p:sp>
      <p:sp>
        <p:nvSpPr>
          <p:cNvPr id="17" name="TextBox 22"/>
          <p:cNvSpPr txBox="1">
            <a:spLocks noChangeArrowheads="1"/>
          </p:cNvSpPr>
          <p:nvPr/>
        </p:nvSpPr>
        <p:spPr bwMode="auto">
          <a:xfrm>
            <a:off x="9209088" y="2292350"/>
            <a:ext cx="7697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微软雅黑" panose="020B0503020204020204" pitchFamily="34" charset="-122"/>
                <a:ea typeface="微软雅黑" panose="020B0503020204020204" pitchFamily="34" charset="-122"/>
              </a:rPr>
              <a:t> 7ms</a:t>
            </a:r>
            <a:endParaRPr lang="zh-CN" altLang="en-US" sz="2000">
              <a:latin typeface="微软雅黑" panose="020B0503020204020204" pitchFamily="34" charset="-122"/>
              <a:ea typeface="微软雅黑" panose="020B0503020204020204" pitchFamily="34" charset="-122"/>
            </a:endParaRPr>
          </a:p>
        </p:txBody>
      </p:sp>
      <p:sp>
        <p:nvSpPr>
          <p:cNvPr id="18" name="TextBox 25"/>
          <p:cNvSpPr txBox="1">
            <a:spLocks noChangeArrowheads="1"/>
          </p:cNvSpPr>
          <p:nvPr/>
        </p:nvSpPr>
        <p:spPr bwMode="auto">
          <a:xfrm>
            <a:off x="2441575" y="1719263"/>
            <a:ext cx="6992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solidFill>
                  <a:srgbClr val="FF0000"/>
                </a:solidFill>
                <a:latin typeface="微软雅黑" panose="020B0503020204020204" pitchFamily="34" charset="-122"/>
                <a:ea typeface="微软雅黑" panose="020B0503020204020204" pitchFamily="34" charset="-122"/>
              </a:rPr>
              <a:t>0.95</a:t>
            </a:r>
            <a:endParaRPr lang="zh-CN" altLang="en-US" sz="2000">
              <a:solidFill>
                <a:srgbClr val="FF0000"/>
              </a:solidFill>
              <a:latin typeface="微软雅黑" panose="020B0503020204020204" pitchFamily="34" charset="-122"/>
              <a:ea typeface="微软雅黑" panose="020B0503020204020204" pitchFamily="34" charset="-122"/>
            </a:endParaRPr>
          </a:p>
        </p:txBody>
      </p:sp>
      <p:sp>
        <p:nvSpPr>
          <p:cNvPr id="19" name="矩形 26"/>
          <p:cNvSpPr>
            <a:spLocks noChangeArrowheads="1"/>
          </p:cNvSpPr>
          <p:nvPr/>
        </p:nvSpPr>
        <p:spPr bwMode="auto">
          <a:xfrm>
            <a:off x="2441575" y="2944813"/>
            <a:ext cx="6992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rgbClr val="FF0000"/>
                </a:solidFill>
                <a:latin typeface="微软雅黑" panose="020B0503020204020204" pitchFamily="34" charset="-122"/>
                <a:ea typeface="微软雅黑" panose="020B0503020204020204" pitchFamily="34" charset="-122"/>
              </a:rPr>
              <a:t>0.05</a:t>
            </a:r>
            <a:endParaRPr lang="zh-CN" altLang="en-US" sz="2000">
              <a:solidFill>
                <a:srgbClr val="FF0000"/>
              </a:solidFill>
              <a:latin typeface="微软雅黑" panose="020B0503020204020204" pitchFamily="34" charset="-122"/>
              <a:ea typeface="微软雅黑" panose="020B0503020204020204" pitchFamily="34" charset="-122"/>
            </a:endParaRPr>
          </a:p>
        </p:txBody>
      </p:sp>
      <p:sp>
        <p:nvSpPr>
          <p:cNvPr id="20" name="矩形 29"/>
          <p:cNvSpPr>
            <a:spLocks noChangeArrowheads="1"/>
          </p:cNvSpPr>
          <p:nvPr/>
        </p:nvSpPr>
        <p:spPr bwMode="auto">
          <a:xfrm>
            <a:off x="6983413" y="3890963"/>
            <a:ext cx="5485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rgbClr val="FF0000"/>
                </a:solidFill>
                <a:latin typeface="微软雅黑" panose="020B0503020204020204" pitchFamily="34" charset="-122"/>
                <a:ea typeface="微软雅黑" panose="020B0503020204020204" pitchFamily="34" charset="-122"/>
              </a:rPr>
              <a:t>0.6</a:t>
            </a:r>
            <a:endParaRPr lang="zh-CN" altLang="en-US" sz="2000">
              <a:solidFill>
                <a:srgbClr val="FF0000"/>
              </a:solidFill>
              <a:latin typeface="微软雅黑" panose="020B0503020204020204" pitchFamily="34" charset="-122"/>
              <a:ea typeface="微软雅黑" panose="020B0503020204020204" pitchFamily="34" charset="-122"/>
            </a:endParaRPr>
          </a:p>
        </p:txBody>
      </p:sp>
      <p:sp>
        <p:nvSpPr>
          <p:cNvPr id="21" name="矩形 30"/>
          <p:cNvSpPr>
            <a:spLocks noChangeArrowheads="1"/>
          </p:cNvSpPr>
          <p:nvPr/>
        </p:nvSpPr>
        <p:spPr bwMode="auto">
          <a:xfrm>
            <a:off x="7840663" y="2319338"/>
            <a:ext cx="5485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rgbClr val="FF0000"/>
                </a:solidFill>
                <a:latin typeface="微软雅黑" panose="020B0503020204020204" pitchFamily="34" charset="-122"/>
                <a:ea typeface="微软雅黑" panose="020B0503020204020204" pitchFamily="34" charset="-122"/>
              </a:rPr>
              <a:t>0.4</a:t>
            </a:r>
            <a:endParaRPr lang="zh-CN" altLang="en-US" sz="200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68618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标题 2"/>
          <p:cNvSpPr>
            <a:spLocks noGrp="1"/>
          </p:cNvSpPr>
          <p:nvPr>
            <p:ph type="title"/>
          </p:nvPr>
        </p:nvSpPr>
        <p:spPr>
          <a:xfrm>
            <a:off x="819730" y="228600"/>
            <a:ext cx="10552540" cy="685800"/>
          </a:xfrm>
        </p:spPr>
        <p:txBody>
          <a:bodyPr>
            <a:normAutofit/>
          </a:bodyPr>
          <a:lstStyle/>
          <a:p>
            <a:pPr lvl="1" algn="l" rtl="0">
              <a:lnSpc>
                <a:spcPct val="90000"/>
              </a:lnSpc>
              <a:spcBef>
                <a:spcPct val="0"/>
              </a:spcBef>
            </a:pP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例</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2 </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EAT</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9" name="Rectangle 2"/>
          <p:cNvSpPr txBox="1">
            <a:spLocks noChangeArrowheads="1"/>
          </p:cNvSpPr>
          <p:nvPr/>
        </p:nvSpPr>
        <p:spPr>
          <a:xfrm>
            <a:off x="342900" y="1108075"/>
            <a:ext cx="11506200" cy="5113338"/>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1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The </a:t>
            </a:r>
            <a:r>
              <a:rPr lang="en-US" altLang="zh-CN" sz="2400" dirty="0">
                <a:latin typeface="微软雅黑" panose="020B0503020204020204" pitchFamily="34" charset="-122"/>
                <a:ea typeface="微软雅黑" panose="020B0503020204020204" pitchFamily="34" charset="-122"/>
              </a:rPr>
              <a:t>percentage of accesses satisfied in 200ns is </a:t>
            </a:r>
            <a:r>
              <a:rPr lang="en-US" altLang="zh-CN" sz="2400" dirty="0" smtClean="0">
                <a:latin typeface="微软雅黑" panose="020B0503020204020204" pitchFamily="34" charset="-122"/>
                <a:ea typeface="微软雅黑" panose="020B0503020204020204" pitchFamily="34" charset="-122"/>
              </a:rPr>
              <a:t>95%</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of </a:t>
            </a:r>
            <a:r>
              <a:rPr lang="en-US" altLang="zh-CN" sz="2400" dirty="0">
                <a:latin typeface="微软雅黑" panose="020B0503020204020204" pitchFamily="34" charset="-122"/>
                <a:ea typeface="微软雅黑" panose="020B0503020204020204" pitchFamily="34" charset="-122"/>
              </a:rPr>
              <a:t>the 5% of accesses that result in a page fault, 40% require 7ms</a:t>
            </a:r>
          </a:p>
          <a:p>
            <a:pPr marL="0" lvl="1" algn="l">
              <a:lnSpc>
                <a:spcPct val="110000"/>
              </a:lnSpc>
              <a:spcBef>
                <a:spcPts val="600"/>
              </a:spcBef>
            </a:pPr>
            <a:endParaRPr lang="en-US" altLang="zh-CN" sz="2400" dirty="0" smtClean="0">
              <a:latin typeface="微软雅黑" panose="020B0503020204020204" pitchFamily="34" charset="-122"/>
              <a:ea typeface="微软雅黑" panose="020B0503020204020204" pitchFamily="34" charset="-122"/>
            </a:endParaRPr>
          </a:p>
          <a:p>
            <a:pPr marL="342900" lvl="1" indent="-342900" algn="l">
              <a:lnSpc>
                <a:spcPct val="11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Thus</a:t>
            </a:r>
            <a:r>
              <a:rPr lang="en-US" altLang="zh-CN" sz="2400" dirty="0">
                <a:latin typeface="微软雅黑" panose="020B0503020204020204" pitchFamily="34" charset="-122"/>
                <a:ea typeface="微软雅黑" panose="020B0503020204020204" pitchFamily="34" charset="-122"/>
              </a:rPr>
              <a:t>, 5% × 40% = 2% of all accesses take 7ms, 5% × 60% = 3% of all accesses take </a:t>
            </a:r>
            <a:r>
              <a:rPr lang="en-US" altLang="zh-CN" sz="2400" dirty="0" smtClean="0">
                <a:latin typeface="微软雅黑" panose="020B0503020204020204" pitchFamily="34" charset="-122"/>
                <a:ea typeface="微软雅黑" panose="020B0503020204020204" pitchFamily="34" charset="-122"/>
              </a:rPr>
              <a:t>15ms</a:t>
            </a:r>
          </a:p>
          <a:p>
            <a:pPr marL="342900" lvl="1" indent="-342900" algn="l">
              <a:lnSpc>
                <a:spcPct val="110000"/>
              </a:lnSpc>
              <a:spcBef>
                <a:spcPts val="600"/>
              </a:spcBef>
              <a:buFont typeface="Wingdings" panose="05000000000000000000" pitchFamily="2" charset="2"/>
              <a:buChar char="l"/>
            </a:pPr>
            <a:endParaRPr lang="en-US" altLang="zh-CN" sz="2400" dirty="0" smtClean="0">
              <a:latin typeface="微软雅黑" panose="020B0503020204020204" pitchFamily="34" charset="-122"/>
              <a:ea typeface="微软雅黑" panose="020B0503020204020204" pitchFamily="34" charset="-122"/>
            </a:endParaRPr>
          </a:p>
          <a:p>
            <a:pPr marL="342900" lvl="1" indent="-342900" algn="l">
              <a:lnSpc>
                <a:spcPct val="11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So </a:t>
            </a:r>
            <a:r>
              <a:rPr lang="en-US" altLang="zh-CN" sz="2400" dirty="0">
                <a:latin typeface="微软雅黑" panose="020B0503020204020204" pitchFamily="34" charset="-122"/>
                <a:ea typeface="微软雅黑" panose="020B0503020204020204" pitchFamily="34" charset="-122"/>
              </a:rPr>
              <a:t>the effective access time is</a:t>
            </a:r>
          </a:p>
          <a:p>
            <a:pPr lvl="1"/>
            <a:r>
              <a:rPr lang="en-US" altLang="zh-CN" sz="2400" dirty="0">
                <a:latin typeface="微软雅黑" panose="020B0503020204020204" pitchFamily="34" charset="-122"/>
                <a:ea typeface="微软雅黑" panose="020B0503020204020204" pitchFamily="34" charset="-122"/>
              </a:rPr>
              <a:t>         0.95 ×0.2 +  0.02 × 7000  +  0.03 × 15000 = 0.59019 </a:t>
            </a:r>
            <a:r>
              <a:rPr lang="en-US" altLang="zh-CN" sz="2400" dirty="0" err="1">
                <a:latin typeface="微软雅黑" panose="020B0503020204020204" pitchFamily="34" charset="-122"/>
                <a:ea typeface="微软雅黑" panose="020B0503020204020204" pitchFamily="34" charset="-122"/>
              </a:rPr>
              <a:t>ms</a:t>
            </a:r>
            <a:r>
              <a:rPr lang="en-US" altLang="zh-CN" sz="2400" dirty="0">
                <a:latin typeface="微软雅黑" panose="020B0503020204020204" pitchFamily="34" charset="-122"/>
                <a:ea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endParaRPr>
          </a:p>
          <a:p>
            <a:pPr marL="342900" lvl="1" indent="-342900" algn="l">
              <a:lnSpc>
                <a:spcPct val="110000"/>
              </a:lnSpc>
              <a:spcBef>
                <a:spcPts val="600"/>
              </a:spcBef>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11514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2020-11-16</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标题 2"/>
          <p:cNvSpPr>
            <a:spLocks noGrp="1"/>
          </p:cNvSpPr>
          <p:nvPr>
            <p:ph type="title"/>
          </p:nvPr>
        </p:nvSpPr>
        <p:spPr>
          <a:xfrm>
            <a:off x="819730" y="228600"/>
            <a:ext cx="10552540" cy="685800"/>
          </a:xfrm>
        </p:spPr>
        <p:txBody>
          <a:bodyPr>
            <a:normAutofit/>
          </a:bodyPr>
          <a:lstStyle/>
          <a:p>
            <a:pPr lvl="1" algn="ctr" rtl="0">
              <a:lnSpc>
                <a:spcPct val="90000"/>
              </a:lnSpc>
              <a:spcBef>
                <a:spcPct val="0"/>
              </a:spcBef>
            </a:pP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例</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3</a:t>
            </a:r>
            <a:r>
              <a:rPr lang="en-US" altLang="zh-CN" sz="2400" b="1" kern="1200" dirty="0">
                <a:solidFill>
                  <a:schemeClr val="accent5">
                    <a:lumMod val="75000"/>
                  </a:schemeClr>
                </a:solidFill>
                <a:latin typeface="微软雅黑" panose="020B0503020204020204" pitchFamily="2" charset="-122"/>
                <a:ea typeface="微软雅黑" panose="020B0503020204020204" pitchFamily="2" charset="-122"/>
                <a:cs typeface="+mj-cs"/>
              </a:rPr>
              <a:t> </a:t>
            </a:r>
            <a:r>
              <a:rPr lang="zh-CN" altLang="en-US"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缺页中断</a:t>
            </a:r>
            <a:r>
              <a:rPr lang="en-US" altLang="zh-CN" sz="2400" b="1" kern="1200" dirty="0" smtClean="0">
                <a:solidFill>
                  <a:schemeClr val="accent5">
                    <a:lumMod val="75000"/>
                  </a:schemeClr>
                </a:solidFill>
                <a:latin typeface="微软雅黑" panose="020B0503020204020204" pitchFamily="2" charset="-122"/>
                <a:ea typeface="微软雅黑" panose="020B0503020204020204" pitchFamily="2" charset="-122"/>
                <a:cs typeface="+mj-cs"/>
              </a:rPr>
              <a:t>EAT</a:t>
            </a:r>
            <a:endParaRPr lang="zh-CN" altLang="en-US" sz="2400" b="1" kern="1200" dirty="0">
              <a:solidFill>
                <a:schemeClr val="accent5">
                  <a:lumMod val="75000"/>
                </a:schemeClr>
              </a:solidFill>
              <a:latin typeface="微软雅黑" panose="020B0503020204020204" pitchFamily="2" charset="-122"/>
              <a:ea typeface="微软雅黑" panose="020B0503020204020204" pitchFamily="2" charset="-122"/>
              <a:cs typeface="+mj-cs"/>
            </a:endParaRPr>
          </a:p>
        </p:txBody>
      </p:sp>
      <p:sp>
        <p:nvSpPr>
          <p:cNvPr id="9" name="Rectangle 2"/>
          <p:cNvSpPr txBox="1">
            <a:spLocks noChangeArrowheads="1"/>
          </p:cNvSpPr>
          <p:nvPr/>
        </p:nvSpPr>
        <p:spPr>
          <a:xfrm>
            <a:off x="342900" y="1108075"/>
            <a:ext cx="11506200" cy="5113338"/>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00000"/>
              </a:lnSpc>
              <a:spcBef>
                <a:spcPts val="600"/>
              </a:spcBef>
              <a:buFont typeface="Wingdings" panose="05000000000000000000" pitchFamily="2" charset="2"/>
              <a:buChar char="l"/>
            </a:pPr>
            <a:r>
              <a:rPr lang="en-US" altLang="zh-CN" sz="2400" dirty="0">
                <a:latin typeface="Times New Roman" pitchFamily="18" charset="0"/>
              </a:rPr>
              <a:t> </a:t>
            </a:r>
            <a:r>
              <a:rPr lang="en-US" altLang="zh-CN" sz="2400" dirty="0">
                <a:latin typeface="微软雅黑" panose="020B0503020204020204" pitchFamily="34" charset="-122"/>
                <a:ea typeface="微软雅黑" panose="020B0503020204020204" pitchFamily="34" charset="-122"/>
              </a:rPr>
              <a:t>Consider a paging system with the page table stored in memory</a:t>
            </a:r>
          </a:p>
          <a:p>
            <a:pPr marL="800100" lvl="1" indent="-342900">
              <a:lnSpc>
                <a:spcPct val="100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a. if a memory reference takes 300 time unit, how long does it take to access an instruction or data in a page that has been paged into memory?—</a:t>
            </a:r>
            <a:r>
              <a:rPr lang="zh-CN" altLang="en-US" sz="2400" dirty="0">
                <a:latin typeface="微软雅黑" panose="020B0503020204020204" pitchFamily="34" charset="-122"/>
                <a:ea typeface="微软雅黑" panose="020B0503020204020204" pitchFamily="34" charset="-122"/>
              </a:rPr>
              <a:t>无缺页中断</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b. if we add TLB (translation look-aside buffers), and 80 percent of all page-table entries can be found in the </a:t>
            </a:r>
            <a:r>
              <a:rPr lang="en-US" altLang="zh-CN" sz="2400" dirty="0" smtClean="0">
                <a:latin typeface="微软雅黑" panose="020B0503020204020204" pitchFamily="34" charset="-122"/>
                <a:ea typeface="微软雅黑" panose="020B0503020204020204" pitchFamily="34" charset="-122"/>
              </a:rPr>
              <a:t>TLB</a:t>
            </a:r>
          </a:p>
          <a:p>
            <a:pPr marL="800100" lvl="1" indent="-342900">
              <a:lnSpc>
                <a:spcPct val="100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 assume </a:t>
            </a:r>
            <a:r>
              <a:rPr lang="en-US" altLang="zh-CN" sz="2400" dirty="0">
                <a:latin typeface="微软雅黑" panose="020B0503020204020204" pitchFamily="34" charset="-122"/>
                <a:ea typeface="微软雅黑" panose="020B0503020204020204" pitchFamily="34" charset="-122"/>
              </a:rPr>
              <a:t>that finding a page-table entry in the associative registers takes 20 time unit, if the entry is </a:t>
            </a:r>
            <a:r>
              <a:rPr lang="en-US" altLang="zh-CN" sz="2400" dirty="0" smtClean="0">
                <a:latin typeface="微软雅黑" panose="020B0503020204020204" pitchFamily="34" charset="-122"/>
                <a:ea typeface="微软雅黑" panose="020B0503020204020204" pitchFamily="34" charset="-122"/>
              </a:rPr>
              <a:t>there</a:t>
            </a:r>
          </a:p>
          <a:p>
            <a:pPr marL="800100" lvl="1" indent="-342900">
              <a:lnSpc>
                <a:spcPct val="100000"/>
              </a:lnSpc>
              <a:spcBef>
                <a:spcPts val="600"/>
              </a:spcBef>
              <a:buClr>
                <a:srgbClr val="FF0000"/>
              </a:buClr>
              <a:buSzPct val="80000"/>
              <a:buFont typeface="Wingdings" panose="05000000000000000000" pitchFamily="2" charset="2"/>
              <a:buChar char="n"/>
            </a:pPr>
            <a:endParaRPr lang="en-US" altLang="zh-CN" sz="2400" dirty="0" smtClean="0">
              <a:latin typeface="微软雅黑" panose="020B0503020204020204" pitchFamily="34" charset="-122"/>
              <a:ea typeface="微软雅黑" panose="020B0503020204020204" pitchFamily="34" charset="-122"/>
            </a:endParaRPr>
          </a:p>
          <a:p>
            <a:pPr marL="342900" lvl="1" indent="-342900" algn="l">
              <a:lnSpc>
                <a:spcPct val="100000"/>
              </a:lnSpc>
              <a:spcBef>
                <a:spcPts val="600"/>
              </a:spcBef>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What </a:t>
            </a:r>
            <a:r>
              <a:rPr lang="en-US" altLang="zh-CN" sz="2400" dirty="0">
                <a:latin typeface="微软雅黑" panose="020B0503020204020204" pitchFamily="34" charset="-122"/>
                <a:ea typeface="微软雅黑" panose="020B0503020204020204" pitchFamily="34" charset="-122"/>
              </a:rPr>
              <a:t>is the effective memory access time? </a:t>
            </a:r>
          </a:p>
          <a:p>
            <a:pPr marL="342900" lvl="1" indent="-342900" algn="l">
              <a:lnSpc>
                <a:spcPct val="100000"/>
              </a:lnSpc>
              <a:spcBef>
                <a:spcPts val="600"/>
              </a:spcBef>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endParaRPr>
          </a:p>
          <a:p>
            <a:pPr marL="342900" lvl="1" indent="-342900" algn="l">
              <a:lnSpc>
                <a:spcPct val="110000"/>
              </a:lnSpc>
              <a:spcBef>
                <a:spcPts val="600"/>
              </a:spcBef>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79665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34" charset="-122"/>
                <a:ea typeface="微软雅黑" panose="020B0503020204020204" pitchFamily="34" charset="-122"/>
              </a:rPr>
              <a:t>例</a:t>
            </a:r>
            <a:r>
              <a:rPr lang="en-US" altLang="zh-CN" sz="2400" b="1" dirty="0" smtClean="0">
                <a:solidFill>
                  <a:schemeClr val="accent5">
                    <a:lumMod val="75000"/>
                  </a:schemeClr>
                </a:solidFill>
                <a:latin typeface="微软雅黑" panose="020B0503020204020204" pitchFamily="34" charset="-122"/>
                <a:ea typeface="微软雅黑" panose="020B0503020204020204" pitchFamily="34" charset="-122"/>
              </a:rPr>
              <a:t>3 </a:t>
            </a:r>
            <a:r>
              <a:rPr lang="zh-CN" altLang="en-US" sz="2400" b="1" dirty="0">
                <a:solidFill>
                  <a:schemeClr val="accent5">
                    <a:lumMod val="75000"/>
                  </a:schemeClr>
                </a:solidFill>
                <a:latin typeface="微软雅黑" panose="020B0503020204020204" pitchFamily="34" charset="-122"/>
                <a:ea typeface="微软雅黑" panose="020B0503020204020204" pitchFamily="34" charset="-122"/>
              </a:rPr>
              <a:t>缺页中断</a:t>
            </a:r>
            <a:r>
              <a:rPr lang="en-US" altLang="zh-CN" sz="2400" b="1" dirty="0">
                <a:solidFill>
                  <a:schemeClr val="accent5">
                    <a:lumMod val="75000"/>
                  </a:schemeClr>
                </a:solidFill>
                <a:latin typeface="微软雅黑" panose="020B0503020204020204" pitchFamily="34" charset="-122"/>
                <a:ea typeface="微软雅黑" panose="020B0503020204020204" pitchFamily="34" charset="-122"/>
              </a:rPr>
              <a:t>EAT</a:t>
            </a:r>
            <a:endParaRPr lang="zh-CN" altLang="en-US" sz="24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latin typeface="微软雅黑" panose="020B0503020204020204" pitchFamily="34" charset="-122"/>
                <a:ea typeface="微软雅黑" panose="020B0503020204020204" pitchFamily="34" charset="-122"/>
              </a:rPr>
              <a:pPr/>
              <a:t>2020-11-16</a:t>
            </a:fld>
            <a:endParaRPr kumimoji="1"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9</a:t>
            </a:fld>
            <a:endParaRPr kumimoji="1" lang="zh-CN" altLang="en-US" dirty="0"/>
          </a:p>
        </p:txBody>
      </p:sp>
      <p:sp>
        <p:nvSpPr>
          <p:cNvPr id="6" name="文本占位符 5"/>
          <p:cNvSpPr>
            <a:spLocks noGrp="1"/>
          </p:cNvSpPr>
          <p:nvPr>
            <p:ph type="body" sz="quarter" idx="14"/>
          </p:nvPr>
        </p:nvSpPr>
        <p:spPr/>
        <p:txBody>
          <a:bodyPr/>
          <a:lstStyle/>
          <a:p>
            <a:endParaRPr lang="zh-CN" altLang="en-US">
              <a:latin typeface="微软雅黑" panose="020B0503020204020204" pitchFamily="34" charset="-122"/>
              <a:ea typeface="微软雅黑" panose="020B0503020204020204" pitchFamily="34" charset="-122"/>
            </a:endParaRPr>
          </a:p>
        </p:txBody>
      </p:sp>
      <p:sp>
        <p:nvSpPr>
          <p:cNvPr id="7" name="Rectangle 3"/>
          <p:cNvSpPr txBox="1">
            <a:spLocks noChangeArrowheads="1"/>
          </p:cNvSpPr>
          <p:nvPr/>
        </p:nvSpPr>
        <p:spPr>
          <a:xfrm>
            <a:off x="395287" y="1137444"/>
            <a:ext cx="11491913" cy="51577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smtClean="0">
                <a:latin typeface="微软雅黑" panose="020B0503020204020204" pitchFamily="34" charset="-122"/>
                <a:ea typeface="微软雅黑" panose="020B0503020204020204" pitchFamily="34" charset="-122"/>
              </a:rPr>
              <a:t>Answers</a:t>
            </a:r>
          </a:p>
          <a:p>
            <a:pPr lvl="1"/>
            <a:r>
              <a:rPr lang="en-US" altLang="zh-CN" sz="3200" dirty="0" smtClean="0">
                <a:latin typeface="微软雅黑" panose="020B0503020204020204" pitchFamily="34" charset="-122"/>
                <a:ea typeface="微软雅黑" panose="020B0503020204020204" pitchFamily="34" charset="-122"/>
              </a:rPr>
              <a:t>a.  300 +  300  =  300 * 2 =600</a:t>
            </a:r>
          </a:p>
          <a:p>
            <a:pPr lvl="1">
              <a:buFont typeface="Wingdings" pitchFamily="2" charset="2"/>
              <a:buNone/>
            </a:pPr>
            <a:endParaRPr lang="en-US" altLang="zh-CN" sz="3200" dirty="0" smtClean="0">
              <a:latin typeface="微软雅黑" panose="020B0503020204020204" pitchFamily="34" charset="-122"/>
              <a:ea typeface="微软雅黑" panose="020B0503020204020204" pitchFamily="34" charset="-122"/>
            </a:endParaRPr>
          </a:p>
          <a:p>
            <a:pPr lvl="1">
              <a:buFont typeface="Wingdings" pitchFamily="2" charset="2"/>
              <a:buNone/>
            </a:pPr>
            <a:endParaRPr lang="en-US" altLang="zh-CN" sz="3200" dirty="0" smtClean="0">
              <a:latin typeface="微软雅黑" panose="020B0503020204020204" pitchFamily="34" charset="-122"/>
              <a:ea typeface="微软雅黑" panose="020B0503020204020204" pitchFamily="34" charset="-122"/>
            </a:endParaRPr>
          </a:p>
          <a:p>
            <a:pPr lvl="1">
              <a:buFont typeface="Wingdings" pitchFamily="2" charset="2"/>
              <a:buNone/>
            </a:pPr>
            <a:endParaRPr lang="en-US" altLang="zh-CN" sz="3200" dirty="0" smtClean="0">
              <a:latin typeface="微软雅黑" panose="020B0503020204020204" pitchFamily="34" charset="-122"/>
              <a:ea typeface="微软雅黑" panose="020B0503020204020204" pitchFamily="34" charset="-122"/>
            </a:endParaRPr>
          </a:p>
          <a:p>
            <a:pPr lvl="1"/>
            <a:r>
              <a:rPr lang="en-US" altLang="zh-CN" sz="3200" dirty="0" smtClean="0">
                <a:latin typeface="微软雅黑" panose="020B0503020204020204" pitchFamily="34" charset="-122"/>
                <a:ea typeface="微软雅黑" panose="020B0503020204020204" pitchFamily="34" charset="-122"/>
              </a:rPr>
              <a:t>b.  </a:t>
            </a:r>
          </a:p>
          <a:p>
            <a:pPr lvl="1">
              <a:buFont typeface="Wingdings" pitchFamily="2" charset="2"/>
              <a:buNone/>
            </a:pPr>
            <a:r>
              <a:rPr lang="en-US" altLang="zh-CN" sz="3200" dirty="0" smtClean="0">
                <a:latin typeface="微软雅黑" panose="020B0503020204020204" pitchFamily="34" charset="-122"/>
                <a:ea typeface="微软雅黑" panose="020B0503020204020204" pitchFamily="34" charset="-122"/>
              </a:rPr>
              <a:t>   0.8 * (20  +  300)  + </a:t>
            </a:r>
          </a:p>
          <a:p>
            <a:pPr lvl="1">
              <a:buFont typeface="Wingdings" pitchFamily="2" charset="2"/>
              <a:buNone/>
            </a:pPr>
            <a:r>
              <a:rPr lang="en-US" altLang="zh-CN" sz="3200" dirty="0" smtClean="0">
                <a:latin typeface="微软雅黑" panose="020B0503020204020204" pitchFamily="34" charset="-122"/>
                <a:ea typeface="微软雅黑" panose="020B0503020204020204" pitchFamily="34" charset="-122"/>
              </a:rPr>
              <a:t>   0.2 * (20  +  300  +  300) = 256 + 124 =380</a:t>
            </a:r>
            <a:endParaRPr lang="zh-CN" altLang="en-US" sz="3200" dirty="0" smtClean="0">
              <a:latin typeface="微软雅黑" panose="020B0503020204020204" pitchFamily="34" charset="-122"/>
              <a:ea typeface="微软雅黑" panose="020B0503020204020204" pitchFamily="34" charset="-122"/>
            </a:endParaRPr>
          </a:p>
        </p:txBody>
      </p:sp>
      <p:sp>
        <p:nvSpPr>
          <p:cNvPr id="8" name="AutoShape 7"/>
          <p:cNvSpPr>
            <a:spLocks noChangeArrowheads="1"/>
          </p:cNvSpPr>
          <p:nvPr/>
        </p:nvSpPr>
        <p:spPr bwMode="auto">
          <a:xfrm>
            <a:off x="0" y="2434431"/>
            <a:ext cx="2627784" cy="431800"/>
          </a:xfrm>
          <a:prstGeom prst="wedgeRectCallout">
            <a:avLst>
              <a:gd name="adj1" fmla="val 29472"/>
              <a:gd name="adj2" fmla="val -138236"/>
            </a:avLst>
          </a:prstGeom>
          <a:solidFill>
            <a:srgbClr val="FFC000"/>
          </a:solidFill>
          <a:ln w="9525">
            <a:solidFill>
              <a:schemeClr val="tx1"/>
            </a:solidFill>
            <a:miter lim="800000"/>
            <a:headEnd/>
            <a:tailEnd/>
          </a:ln>
        </p:spPr>
        <p:txBody>
          <a:bodyPr/>
          <a:lstStyle/>
          <a:p>
            <a:pPr algn="ctr"/>
            <a:r>
              <a:rPr lang="en-US" altLang="zh-CN" sz="1800" dirty="0">
                <a:latin typeface="微软雅黑" panose="020B0503020204020204" pitchFamily="34" charset="-122"/>
                <a:ea typeface="微软雅黑" panose="020B0503020204020204" pitchFamily="34" charset="-122"/>
              </a:rPr>
              <a:t>access </a:t>
            </a:r>
            <a:r>
              <a:rPr lang="en-US" altLang="zh-CN" sz="1800" dirty="0" smtClean="0">
                <a:latin typeface="微软雅黑" panose="020B0503020204020204" pitchFamily="34" charset="-122"/>
                <a:ea typeface="微软雅黑" panose="020B0503020204020204" pitchFamily="34" charset="-122"/>
              </a:rPr>
              <a:t>the page </a:t>
            </a:r>
            <a:r>
              <a:rPr lang="en-US" altLang="zh-CN" sz="1800" dirty="0">
                <a:latin typeface="微软雅黑" panose="020B0503020204020204" pitchFamily="34" charset="-122"/>
                <a:ea typeface="微软雅黑" panose="020B0503020204020204" pitchFamily="34" charset="-122"/>
              </a:rPr>
              <a:t>table</a:t>
            </a:r>
          </a:p>
        </p:txBody>
      </p:sp>
      <p:sp>
        <p:nvSpPr>
          <p:cNvPr id="9" name="AutoShape 8"/>
          <p:cNvSpPr>
            <a:spLocks noChangeArrowheads="1"/>
          </p:cNvSpPr>
          <p:nvPr/>
        </p:nvSpPr>
        <p:spPr bwMode="auto">
          <a:xfrm>
            <a:off x="3203574" y="2514838"/>
            <a:ext cx="4289426" cy="431800"/>
          </a:xfrm>
          <a:prstGeom prst="wedgeRectCallout">
            <a:avLst>
              <a:gd name="adj1" fmla="val -42833"/>
              <a:gd name="adj2" fmla="val -138236"/>
            </a:avLst>
          </a:prstGeom>
          <a:solidFill>
            <a:schemeClr val="bg1"/>
          </a:solidFill>
          <a:ln w="9525">
            <a:solidFill>
              <a:schemeClr val="tx1"/>
            </a:solidFill>
            <a:miter lim="800000"/>
            <a:headEnd/>
            <a:tailEnd/>
          </a:ln>
        </p:spPr>
        <p:txBody>
          <a:bodyPr/>
          <a:lstStyle/>
          <a:p>
            <a:pPr algn="ctr"/>
            <a:r>
              <a:rPr lang="en-US" altLang="zh-CN" sz="1800" dirty="0">
                <a:latin typeface="微软雅黑" panose="020B0503020204020204" pitchFamily="34" charset="-122"/>
                <a:ea typeface="微软雅黑" panose="020B0503020204020204" pitchFamily="34" charset="-122"/>
              </a:rPr>
              <a:t>fetch instruction/data from memory</a:t>
            </a:r>
            <a:endParaRPr lang="zh-CN" altLang="en-US" sz="1800" dirty="0">
              <a:latin typeface="微软雅黑" panose="020B0503020204020204" pitchFamily="34" charset="-122"/>
              <a:ea typeface="微软雅黑" panose="020B0503020204020204" pitchFamily="34" charset="-122"/>
            </a:endParaRPr>
          </a:p>
        </p:txBody>
      </p:sp>
      <p:sp>
        <p:nvSpPr>
          <p:cNvPr id="10" name="AutoShape 9"/>
          <p:cNvSpPr>
            <a:spLocks noChangeArrowheads="1"/>
          </p:cNvSpPr>
          <p:nvPr/>
        </p:nvSpPr>
        <p:spPr bwMode="auto">
          <a:xfrm>
            <a:off x="1763712" y="3513931"/>
            <a:ext cx="1368425" cy="431800"/>
          </a:xfrm>
          <a:prstGeom prst="wedgeRectCallout">
            <a:avLst>
              <a:gd name="adj1" fmla="val 5571"/>
              <a:gd name="adj2" fmla="val 97059"/>
            </a:avLst>
          </a:prstGeom>
          <a:solidFill>
            <a:srgbClr val="FFC000"/>
          </a:solidFill>
          <a:ln w="9525" algn="ctr">
            <a:solidFill>
              <a:schemeClr val="tx1"/>
            </a:solidFill>
            <a:miter lim="800000"/>
            <a:headEnd/>
            <a:tailEnd/>
          </a:ln>
        </p:spPr>
        <p:txBody>
          <a:bodyPr/>
          <a:lstStyle/>
          <a:p>
            <a:pPr algn="ctr"/>
            <a:r>
              <a:rPr lang="en-US" altLang="zh-CN" sz="1800" dirty="0">
                <a:latin typeface="微软雅黑" panose="020B0503020204020204" pitchFamily="34" charset="-122"/>
                <a:ea typeface="微软雅黑" panose="020B0503020204020204" pitchFamily="34" charset="-122"/>
              </a:rPr>
              <a:t>access TLB</a:t>
            </a:r>
          </a:p>
        </p:txBody>
      </p:sp>
      <p:sp>
        <p:nvSpPr>
          <p:cNvPr id="11" name="AutoShape 10"/>
          <p:cNvSpPr>
            <a:spLocks noChangeArrowheads="1"/>
          </p:cNvSpPr>
          <p:nvPr/>
        </p:nvSpPr>
        <p:spPr bwMode="auto">
          <a:xfrm>
            <a:off x="3563937" y="3298031"/>
            <a:ext cx="4259263" cy="431800"/>
          </a:xfrm>
          <a:prstGeom prst="wedgeRectCallout">
            <a:avLst>
              <a:gd name="adj1" fmla="val -38607"/>
              <a:gd name="adj2" fmla="val 153678"/>
            </a:avLst>
          </a:prstGeom>
          <a:solidFill>
            <a:schemeClr val="bg1"/>
          </a:solidFill>
          <a:ln w="9525" algn="ctr">
            <a:solidFill>
              <a:schemeClr val="tx1"/>
            </a:solidFill>
            <a:miter lim="800000"/>
            <a:headEnd/>
            <a:tailEnd/>
          </a:ln>
        </p:spPr>
        <p:txBody>
          <a:bodyPr/>
          <a:lstStyle/>
          <a:p>
            <a:pPr algn="ctr"/>
            <a:r>
              <a:rPr lang="en-US" altLang="zh-CN" sz="1800" dirty="0">
                <a:latin typeface="微软雅黑" panose="020B0503020204020204" pitchFamily="34" charset="-122"/>
                <a:ea typeface="微软雅黑" panose="020B0503020204020204" pitchFamily="34" charset="-122"/>
              </a:rPr>
              <a:t>fetch instruction/data from memory</a:t>
            </a:r>
            <a:endParaRPr lang="zh-CN" altLang="en-US" sz="1800" dirty="0">
              <a:latin typeface="微软雅黑" panose="020B0503020204020204" pitchFamily="34" charset="-122"/>
              <a:ea typeface="微软雅黑" panose="020B0503020204020204" pitchFamily="34" charset="-122"/>
            </a:endParaRPr>
          </a:p>
        </p:txBody>
      </p:sp>
      <p:sp>
        <p:nvSpPr>
          <p:cNvPr id="12" name="AutoShape 11"/>
          <p:cNvSpPr>
            <a:spLocks noChangeArrowheads="1"/>
          </p:cNvSpPr>
          <p:nvPr/>
        </p:nvSpPr>
        <p:spPr bwMode="auto">
          <a:xfrm>
            <a:off x="946113" y="5734843"/>
            <a:ext cx="1635198" cy="424658"/>
          </a:xfrm>
          <a:prstGeom prst="wedgeRectCallout">
            <a:avLst>
              <a:gd name="adj1" fmla="val 57531"/>
              <a:gd name="adj2" fmla="val -196021"/>
            </a:avLst>
          </a:prstGeom>
          <a:solidFill>
            <a:srgbClr val="DDDDDD"/>
          </a:solidFill>
          <a:ln w="9525" algn="ctr">
            <a:solidFill>
              <a:schemeClr val="tx1"/>
            </a:solidFill>
            <a:miter lim="800000"/>
            <a:headEnd/>
            <a:tailEnd/>
          </a:ln>
        </p:spPr>
        <p:txBody>
          <a:bodyPr/>
          <a:lstStyle/>
          <a:p>
            <a:pPr algn="ctr"/>
            <a:r>
              <a:rPr lang="en-US" altLang="zh-CN" sz="1800">
                <a:latin typeface="微软雅黑" panose="020B0503020204020204" pitchFamily="34" charset="-122"/>
                <a:ea typeface="微软雅黑" panose="020B0503020204020204" pitchFamily="34" charset="-122"/>
              </a:rPr>
              <a:t>access TLB</a:t>
            </a:r>
          </a:p>
        </p:txBody>
      </p:sp>
      <p:sp>
        <p:nvSpPr>
          <p:cNvPr id="13" name="AutoShape 12"/>
          <p:cNvSpPr>
            <a:spLocks noChangeArrowheads="1"/>
          </p:cNvSpPr>
          <p:nvPr/>
        </p:nvSpPr>
        <p:spPr bwMode="auto">
          <a:xfrm>
            <a:off x="3914774" y="5530056"/>
            <a:ext cx="2489994" cy="431800"/>
          </a:xfrm>
          <a:prstGeom prst="wedgeRectCallout">
            <a:avLst>
              <a:gd name="adj1" fmla="val -45505"/>
              <a:gd name="adj2" fmla="val -137500"/>
            </a:avLst>
          </a:prstGeom>
          <a:solidFill>
            <a:srgbClr val="FFC000"/>
          </a:solidFill>
          <a:ln w="9525">
            <a:solidFill>
              <a:schemeClr val="tx1"/>
            </a:solidFill>
            <a:miter lim="800000"/>
            <a:headEnd/>
            <a:tailEnd/>
          </a:ln>
        </p:spPr>
        <p:txBody>
          <a:bodyPr/>
          <a:lstStyle/>
          <a:p>
            <a:pPr algn="ctr"/>
            <a:r>
              <a:rPr lang="en-US" altLang="zh-CN" sz="1800">
                <a:latin typeface="微软雅黑" panose="020B0503020204020204" pitchFamily="34" charset="-122"/>
                <a:ea typeface="微软雅黑" panose="020B0503020204020204" pitchFamily="34" charset="-122"/>
              </a:rPr>
              <a:t>access page table</a:t>
            </a:r>
          </a:p>
        </p:txBody>
      </p:sp>
      <p:sp>
        <p:nvSpPr>
          <p:cNvPr id="14" name="AutoShape 13"/>
          <p:cNvSpPr>
            <a:spLocks noChangeArrowheads="1"/>
          </p:cNvSpPr>
          <p:nvPr/>
        </p:nvSpPr>
        <p:spPr bwMode="auto">
          <a:xfrm>
            <a:off x="6323011" y="3909219"/>
            <a:ext cx="4391026" cy="431800"/>
          </a:xfrm>
          <a:prstGeom prst="wedgeRectCallout">
            <a:avLst>
              <a:gd name="adj1" fmla="val -64884"/>
              <a:gd name="adj2" fmla="val 123898"/>
            </a:avLst>
          </a:prstGeom>
          <a:solidFill>
            <a:schemeClr val="bg1"/>
          </a:solidFill>
          <a:ln w="9525" algn="ctr">
            <a:solidFill>
              <a:schemeClr val="tx1"/>
            </a:solidFill>
            <a:miter lim="800000"/>
            <a:headEnd/>
            <a:tailEnd/>
          </a:ln>
        </p:spPr>
        <p:txBody>
          <a:bodyPr/>
          <a:lstStyle/>
          <a:p>
            <a:pPr algn="ctr"/>
            <a:r>
              <a:rPr lang="en-US" altLang="zh-CN" sz="1800">
                <a:latin typeface="微软雅黑" panose="020B0503020204020204" pitchFamily="34" charset="-122"/>
                <a:ea typeface="微软雅黑" panose="020B0503020204020204" pitchFamily="34" charset="-122"/>
              </a:rPr>
              <a:t>fetch instruction/data from memory</a:t>
            </a:r>
            <a:endParaRPr lang="zh-CN" altLang="en-US" sz="1800">
              <a:latin typeface="微软雅黑" panose="020B0503020204020204" pitchFamily="34" charset="-122"/>
              <a:ea typeface="微软雅黑" panose="020B0503020204020204" pitchFamily="34" charset="-122"/>
            </a:endParaRPr>
          </a:p>
        </p:txBody>
      </p:sp>
      <p:sp>
        <p:nvSpPr>
          <p:cNvPr id="15" name="Text Box 14"/>
          <p:cNvSpPr txBox="1">
            <a:spLocks noChangeArrowheads="1"/>
          </p:cNvSpPr>
          <p:nvPr/>
        </p:nvSpPr>
        <p:spPr bwMode="auto">
          <a:xfrm>
            <a:off x="395287" y="2145506"/>
            <a:ext cx="12955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800" dirty="0">
                <a:solidFill>
                  <a:schemeClr val="hlink"/>
                </a:solidFill>
                <a:latin typeface="微软雅黑" panose="020B0503020204020204" pitchFamily="34" charset="-122"/>
                <a:ea typeface="微软雅黑" panose="020B0503020204020204" pitchFamily="34" charset="-122"/>
              </a:rPr>
              <a:t>successful</a:t>
            </a:r>
          </a:p>
        </p:txBody>
      </p:sp>
      <p:sp>
        <p:nvSpPr>
          <p:cNvPr id="16" name="Text Box 15"/>
          <p:cNvSpPr txBox="1">
            <a:spLocks noChangeArrowheads="1"/>
          </p:cNvSpPr>
          <p:nvPr/>
        </p:nvSpPr>
        <p:spPr bwMode="auto">
          <a:xfrm>
            <a:off x="1835149" y="3153569"/>
            <a:ext cx="12955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800" dirty="0">
                <a:solidFill>
                  <a:schemeClr val="hlink"/>
                </a:solidFill>
                <a:latin typeface="微软雅黑" panose="020B0503020204020204" pitchFamily="34" charset="-122"/>
                <a:ea typeface="微软雅黑" panose="020B0503020204020204" pitchFamily="34" charset="-122"/>
              </a:rPr>
              <a:t>successful</a:t>
            </a:r>
          </a:p>
        </p:txBody>
      </p:sp>
      <p:sp>
        <p:nvSpPr>
          <p:cNvPr id="17" name="Text Box 16"/>
          <p:cNvSpPr txBox="1">
            <a:spLocks noChangeArrowheads="1"/>
          </p:cNvSpPr>
          <p:nvPr/>
        </p:nvSpPr>
        <p:spPr bwMode="auto">
          <a:xfrm>
            <a:off x="913805" y="5297488"/>
            <a:ext cx="9213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800" dirty="0">
                <a:solidFill>
                  <a:schemeClr val="folHlink"/>
                </a:solidFill>
                <a:latin typeface="微软雅黑" panose="020B0503020204020204" pitchFamily="34" charset="-122"/>
                <a:ea typeface="微软雅黑" panose="020B0503020204020204" pitchFamily="34" charset="-122"/>
              </a:rPr>
              <a:t>failed</a:t>
            </a:r>
          </a:p>
        </p:txBody>
      </p:sp>
    </p:spTree>
    <p:extLst>
      <p:ext uri="{BB962C8B-B14F-4D97-AF65-F5344CB8AC3E}">
        <p14:creationId xmlns:p14="http://schemas.microsoft.com/office/powerpoint/2010/main" val="30810563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4673</TotalTime>
  <Words>2327</Words>
  <Application>Microsoft Office PowerPoint</Application>
  <PresentationFormat>自定义</PresentationFormat>
  <Paragraphs>313</Paragraphs>
  <Slides>27</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29" baseType="lpstr">
      <vt:lpstr>Office 主题​​</vt:lpstr>
      <vt:lpstr>Adobe Acrobat Document</vt:lpstr>
      <vt:lpstr>PowerPoint 演示文稿</vt:lpstr>
      <vt:lpstr>例题与作业</vt:lpstr>
      <vt:lpstr>例1 最佳页面尺寸</vt:lpstr>
      <vt:lpstr>例1 最佳页面尺寸</vt:lpstr>
      <vt:lpstr>例2 EAT</vt:lpstr>
      <vt:lpstr>例2</vt:lpstr>
      <vt:lpstr>例2 EAT</vt:lpstr>
      <vt:lpstr>例3 缺页中断EAT</vt:lpstr>
      <vt:lpstr>例3 缺页中断EAT</vt:lpstr>
      <vt:lpstr>例4  缺页中断次数</vt:lpstr>
      <vt:lpstr>例4  缺页中断次数</vt:lpstr>
      <vt:lpstr>例4  缺页中断次数</vt:lpstr>
      <vt:lpstr>例5 两进程局部页置换</vt:lpstr>
      <vt:lpstr>例5 两进程局部页置换</vt:lpstr>
      <vt:lpstr>例5 两进程局部页置换</vt:lpstr>
      <vt:lpstr>例5 两进程局部页置换</vt:lpstr>
      <vt:lpstr>例5 两进程局部页置换</vt:lpstr>
      <vt:lpstr>例5 两进程局部页置换</vt:lpstr>
      <vt:lpstr>例6 缺页中断/页置换与地址变换</vt:lpstr>
      <vt:lpstr>例6 缺页中断/页置换与地址变换</vt:lpstr>
      <vt:lpstr>例7 缺页中断/页置换与地址变换</vt:lpstr>
      <vt:lpstr>例8 缺页中断/页置换与地址变换-访问时间</vt:lpstr>
      <vt:lpstr>例9 内核空间分配的伙伴算法</vt:lpstr>
      <vt:lpstr>PowerPoint 演示文稿</vt:lpstr>
      <vt:lpstr>补充作业1 并发进程局部页置换</vt:lpstr>
      <vt:lpstr>补充作业2</vt:lpstr>
      <vt:lpstr>补充作业3 Buddy算法</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yuany.jin@qq.com</dc:creator>
  <cp:lastModifiedBy>Thinkpad</cp:lastModifiedBy>
  <cp:revision>447</cp:revision>
  <dcterms:created xsi:type="dcterms:W3CDTF">2020-08-02T02:26:56Z</dcterms:created>
  <dcterms:modified xsi:type="dcterms:W3CDTF">2020-11-16T15:57:37Z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(3)WTO7C9baZzDbS0LftwhCNaf4KbALkAuoAV2/eqDf7I9yHB/sMnmzRhyHkY/wS0jjuwz/++2I
+LWZvrsU6rVrYt+FllzPrbcGsr8176fF30pVLrqeI7HIUmpcYk6cJqGp2V8Oz7oycScpBhrc
IOjrlrgYw8uXpymGbaGACNbuCm5ENH6Rf4hJw/cTu6QfFnhQucmDjXUPpqdD1Pos7Boj+/4Y
WvkTs8HsvDiPMmMOvf</vt:lpwstr>
  </property>
  <property fmtid="{D5CDD505-2E9C-101B-9397-08002B2CF9AE}" pid="3" name="_2015_ms_pID_7253431">
    <vt:lpwstr>T3p19IP8cmpr0wv+srjxM7EIe3MEihhiaFRvw3s/DVtoXMM6AfrnI4
EmYSzFV3Hp15kAuCbTam9m7LGMLLXAvC6meBacdg9I8+LMvcBiTWS0GwxYE9XISF+vOfd7+r
qJTEyfPUM1lygwV/VDWHxnY46IDAHn7FGJlyzD2N5XpUJMiHvv3Y1FA6sN0F5nUjCTMLQDMd
caxwLZFOS96yl+EVDDnF4JYMJQlyJhHFftwN</vt:lpwstr>
  </property>
  <property fmtid="{D5CDD505-2E9C-101B-9397-08002B2CF9AE}" pid="4" name="_readonly">
    <vt:lpwstr/>
  </property>
  <property fmtid="{D5CDD505-2E9C-101B-9397-08002B2CF9AE}" pid="5" name="_change">
    <vt:lpwstr/>
  </property>
  <property fmtid="{D5CDD505-2E9C-101B-9397-08002B2CF9AE}" pid="6" name="_full-control">
    <vt:lpwstr/>
  </property>
  <property fmtid="{D5CDD505-2E9C-101B-9397-08002B2CF9AE}" pid="7" name="sflag">
    <vt:lpwstr>1596699489</vt:lpwstr>
  </property>
  <property fmtid="{D5CDD505-2E9C-101B-9397-08002B2CF9AE}" pid="8" name="_2015_ms_pID_7253432">
    <vt:lpwstr>WKoF8OAs73Y+Mq8QfHMJILw=</vt:lpwstr>
  </property>
</Properties>
</file>